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5143500" cx="9144000"/>
  <p:notesSz cx="6858000" cy="9144000"/>
  <p:embeddedFontLst>
    <p:embeddedFont>
      <p:font typeface="Montserrat SemiBold"/>
      <p:regular r:id="rId31"/>
      <p:bold r:id="rId32"/>
      <p:italic r:id="rId33"/>
      <p:boldItalic r:id="rId34"/>
    </p:embeddedFont>
    <p:embeddedFont>
      <p:font typeface="Inter Light"/>
      <p:regular r:id="rId35"/>
      <p:bold r:id="rId36"/>
      <p:italic r:id="rId37"/>
      <p:boldItalic r:id="rId38"/>
    </p:embeddedFont>
    <p:embeddedFont>
      <p:font typeface="Inter"/>
      <p:regular r:id="rId39"/>
      <p:bold r:id="rId40"/>
      <p:italic r:id="rId41"/>
      <p:boldItalic r:id="rId42"/>
    </p:embeddedFont>
    <p:embeddedFont>
      <p:font typeface="Montserrat"/>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47" roundtripDataSignature="AMtx7mivobl77TNBCf82W76M2Wrl094an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Inter-bold.fntdata"/><Relationship Id="rId20" Type="http://schemas.openxmlformats.org/officeDocument/2006/relationships/slide" Target="slides/slide16.xml"/><Relationship Id="rId42" Type="http://schemas.openxmlformats.org/officeDocument/2006/relationships/font" Target="fonts/Inter-boldItalic.fntdata"/><Relationship Id="rId41" Type="http://schemas.openxmlformats.org/officeDocument/2006/relationships/font" Target="fonts/Inter-italic.fntdata"/><Relationship Id="rId22" Type="http://schemas.openxmlformats.org/officeDocument/2006/relationships/slide" Target="slides/slide18.xml"/><Relationship Id="rId44" Type="http://schemas.openxmlformats.org/officeDocument/2006/relationships/font" Target="fonts/Montserrat-bold.fntdata"/><Relationship Id="rId21" Type="http://schemas.openxmlformats.org/officeDocument/2006/relationships/slide" Target="slides/slide17.xml"/><Relationship Id="rId43" Type="http://schemas.openxmlformats.org/officeDocument/2006/relationships/font" Target="fonts/Montserrat-regular.fntdata"/><Relationship Id="rId24" Type="http://schemas.openxmlformats.org/officeDocument/2006/relationships/slide" Target="slides/slide20.xml"/><Relationship Id="rId46" Type="http://schemas.openxmlformats.org/officeDocument/2006/relationships/font" Target="fonts/Montserrat-boldItalic.fntdata"/><Relationship Id="rId23" Type="http://schemas.openxmlformats.org/officeDocument/2006/relationships/slide" Target="slides/slide19.xml"/><Relationship Id="rId45"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47" Type="http://customschemas.google.com/relationships/presentationmetadata" Target="metadata"/><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SemiBold-regular.fntdata"/><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MontserratSemiBold-italic.fntdata"/><Relationship Id="rId10" Type="http://schemas.openxmlformats.org/officeDocument/2006/relationships/slide" Target="slides/slide6.xml"/><Relationship Id="rId32" Type="http://schemas.openxmlformats.org/officeDocument/2006/relationships/font" Target="fonts/MontserratSemiBold-bold.fntdata"/><Relationship Id="rId13" Type="http://schemas.openxmlformats.org/officeDocument/2006/relationships/slide" Target="slides/slide9.xml"/><Relationship Id="rId35" Type="http://schemas.openxmlformats.org/officeDocument/2006/relationships/font" Target="fonts/InterLight-regular.fntdata"/><Relationship Id="rId12" Type="http://schemas.openxmlformats.org/officeDocument/2006/relationships/slide" Target="slides/slide8.xml"/><Relationship Id="rId34" Type="http://schemas.openxmlformats.org/officeDocument/2006/relationships/font" Target="fonts/MontserratSemiBold-boldItalic.fntdata"/><Relationship Id="rId15" Type="http://schemas.openxmlformats.org/officeDocument/2006/relationships/slide" Target="slides/slide11.xml"/><Relationship Id="rId37" Type="http://schemas.openxmlformats.org/officeDocument/2006/relationships/font" Target="fonts/InterLight-italic.fntdata"/><Relationship Id="rId14" Type="http://schemas.openxmlformats.org/officeDocument/2006/relationships/slide" Target="slides/slide10.xml"/><Relationship Id="rId36" Type="http://schemas.openxmlformats.org/officeDocument/2006/relationships/font" Target="fonts/InterLight-bold.fntdata"/><Relationship Id="rId17" Type="http://schemas.openxmlformats.org/officeDocument/2006/relationships/slide" Target="slides/slide13.xml"/><Relationship Id="rId39" Type="http://schemas.openxmlformats.org/officeDocument/2006/relationships/font" Target="fonts/Inter-regular.fntdata"/><Relationship Id="rId16" Type="http://schemas.openxmlformats.org/officeDocument/2006/relationships/slide" Target="slides/slide12.xml"/><Relationship Id="rId38" Type="http://schemas.openxmlformats.org/officeDocument/2006/relationships/font" Target="fonts/InterLight-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3" name="Google Shape;6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In this picture, on the left side we can see the dynamic of the population of Dugopolje it is slowly but increasing.</a:t>
            </a:r>
            <a:endParaRPr>
              <a:solidFill>
                <a:srgbClr val="141414"/>
              </a:solidFill>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For the past 20 years, it’s grown up to 600 people.</a:t>
            </a:r>
            <a:endParaRPr>
              <a:solidFill>
                <a:srgbClr val="141414"/>
              </a:solidFill>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t/>
            </a:r>
            <a:endParaRPr>
              <a:solidFill>
                <a:srgbClr val="141414"/>
              </a:solidFill>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On the right side, we can see the dynamic, of the Cross-National income per capita in US dollars for the entire Croatia. As we can see it is grown better than the population. In 2001 the GNI was 5300 and the GNI in 2022 was 19,600. For 20 years, it increased to over 13 thousand and it’s constantly increasing.</a:t>
            </a:r>
            <a:endParaRPr>
              <a:solidFill>
                <a:srgbClr val="141414"/>
              </a:solidFill>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This slide presents all public transportation stops in Dugopolje. The only public transport in Dugopolje is’t a bus, there is no train stations, nearest train station located in the Split.</a:t>
            </a:r>
            <a:endParaRPr>
              <a:solidFill>
                <a:srgbClr val="141414"/>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t/>
            </a:r>
            <a:endParaRPr>
              <a:solidFill>
                <a:srgbClr val="141414"/>
              </a:solidFill>
              <a:latin typeface="Inter"/>
              <a:ea typeface="Inter"/>
              <a:cs typeface="Inter"/>
              <a:sym typeface="Inter"/>
            </a:endParaRPr>
          </a:p>
          <a:p>
            <a:pPr indent="0" lvl="0" marL="0" rtl="0" algn="l">
              <a:lnSpc>
                <a:spcPct val="110000"/>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As we can see all bus stops in Dugopolje are located in a circle around the city. Through Dugopolje are 5 different buses and all of them are intercity buses. There are no local buses. Usually, the waiting time for a bus is approximately 1 hour or more, depending on the bus stop and bus number. </a:t>
            </a:r>
            <a:r>
              <a:rPr lang="en" sz="1400">
                <a:solidFill>
                  <a:srgbClr val="141414"/>
                </a:solidFill>
                <a:latin typeface="Inter"/>
                <a:ea typeface="Inter"/>
                <a:cs typeface="Inter"/>
                <a:sym typeface="Inter"/>
              </a:rPr>
              <a:t>I assume most people in Dugopolje have their own transport like cars or bicycles.</a:t>
            </a:r>
            <a:endParaRPr>
              <a:solidFill>
                <a:srgbClr val="141414"/>
              </a:solidFill>
              <a:latin typeface="Inter"/>
              <a:ea typeface="Inter"/>
              <a:cs typeface="Inter"/>
              <a:sym typeface="Inte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This slide presents the most common place for local citizens, the distance to get there, and high above the sea. I believe in this case it is important.</a:t>
            </a:r>
            <a:endParaRPr>
              <a:solidFill>
                <a:srgbClr val="141414"/>
              </a:solidFill>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t/>
            </a:r>
            <a:endParaRPr>
              <a:solidFill>
                <a:srgbClr val="141414"/>
              </a:solidFill>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Split is the closest big city to Dugopolje, there are located nearest Farmers Market, and farmers from Dugopolje may go there to sell their goods. It may be a good option for cargo bikes.</a:t>
            </a:r>
            <a:endParaRPr>
              <a:solidFill>
                <a:srgbClr val="141414"/>
              </a:solidFill>
              <a:latin typeface="Inter"/>
              <a:ea typeface="Inter"/>
              <a:cs typeface="Inter"/>
              <a:sym typeface="Inter"/>
            </a:endParaRPr>
          </a:p>
          <a:p>
            <a:pPr indent="0" lvl="0" marL="0" rtl="0" algn="l">
              <a:lnSpc>
                <a:spcPct val="100012"/>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Vranjaca Cave is an old cave and it is the most popular excursion direction around Dugopolje.</a:t>
            </a:r>
            <a:endParaRPr>
              <a:solidFill>
                <a:srgbClr val="141414"/>
              </a:solidFill>
              <a:latin typeface="Inter"/>
              <a:ea typeface="Inter"/>
              <a:cs typeface="Inter"/>
              <a:sym typeface="Inter"/>
            </a:endParaRPr>
          </a:p>
          <a:p>
            <a:pPr indent="0" lvl="0" marL="0" rtl="0" algn="l">
              <a:lnSpc>
                <a:spcPct val="100012"/>
              </a:lnSpc>
              <a:spcBef>
                <a:spcPts val="0"/>
              </a:spcBef>
              <a:spcAft>
                <a:spcPts val="0"/>
              </a:spcAft>
              <a:buClr>
                <a:schemeClr val="dk1"/>
              </a:buClr>
              <a:buSzPts val="1100"/>
              <a:buFont typeface="Arial"/>
              <a:buNone/>
            </a:pPr>
            <a:r>
              <a:t/>
            </a:r>
            <a:endParaRPr>
              <a:solidFill>
                <a:srgbClr val="141414"/>
              </a:solidFill>
              <a:latin typeface="Inter"/>
              <a:ea typeface="Inter"/>
              <a:cs typeface="Inter"/>
              <a:sym typeface="Inter"/>
            </a:endParaRPr>
          </a:p>
          <a:p>
            <a:pPr indent="0" lvl="0" marL="0" rtl="0" algn="l">
              <a:lnSpc>
                <a:spcPct val="100012"/>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On the way from Split to Dugopolje </a:t>
            </a:r>
            <a:r>
              <a:rPr lang="en">
                <a:solidFill>
                  <a:srgbClr val="1F1F1F"/>
                </a:solidFill>
              </a:rPr>
              <a:t>height above sea level increases up to 300 meters by distance in 21 kilometers.</a:t>
            </a:r>
            <a:endParaRPr>
              <a:solidFill>
                <a:srgbClr val="1F1F1F"/>
              </a:solidFill>
            </a:endParaRPr>
          </a:p>
          <a:p>
            <a:pPr indent="0" lvl="0" marL="0" rtl="0" algn="l">
              <a:lnSpc>
                <a:spcPct val="100012"/>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On the way from Dugopolje to Vranjaca Cave </a:t>
            </a:r>
            <a:r>
              <a:rPr lang="en">
                <a:solidFill>
                  <a:srgbClr val="1F1F1F"/>
                </a:solidFill>
              </a:rPr>
              <a:t>height above sea level increases up to 200 </a:t>
            </a:r>
            <a:endParaRPr sz="1400">
              <a:solidFill>
                <a:srgbClr val="141414"/>
              </a:solidFill>
              <a:latin typeface="Inter"/>
              <a:ea typeface="Inter"/>
              <a:cs typeface="Inter"/>
              <a:sym typeface="Inter"/>
            </a:endParaRPr>
          </a:p>
          <a:p>
            <a:pPr indent="0" lvl="0" marL="0" rtl="0" algn="l">
              <a:lnSpc>
                <a:spcPct val="100012"/>
              </a:lnSpc>
              <a:spcBef>
                <a:spcPts val="0"/>
              </a:spcBef>
              <a:spcAft>
                <a:spcPts val="0"/>
              </a:spcAft>
              <a:buClr>
                <a:schemeClr val="dk1"/>
              </a:buClr>
              <a:buSzPts val="1100"/>
              <a:buFont typeface="Arial"/>
              <a:buNone/>
            </a:pPr>
            <a:r>
              <a:rPr lang="en">
                <a:solidFill>
                  <a:srgbClr val="1F1F1F"/>
                </a:solidFill>
              </a:rPr>
              <a:t>meters by distance in 8 kilometers.</a:t>
            </a:r>
            <a:endParaRPr>
              <a:solidFill>
                <a:srgbClr val="1F1F1F"/>
              </a:solidFill>
            </a:endParaRPr>
          </a:p>
          <a:p>
            <a:pPr indent="0" lvl="0" marL="0" rtl="0" algn="l">
              <a:lnSpc>
                <a:spcPct val="100012"/>
              </a:lnSpc>
              <a:spcBef>
                <a:spcPts val="0"/>
              </a:spcBef>
              <a:spcAft>
                <a:spcPts val="0"/>
              </a:spcAft>
              <a:buClr>
                <a:schemeClr val="dk1"/>
              </a:buClr>
              <a:buSzPts val="1100"/>
              <a:buFont typeface="Arial"/>
              <a:buNone/>
            </a:pPr>
            <a:r>
              <a:t/>
            </a:r>
            <a:endParaRPr>
              <a:solidFill>
                <a:srgbClr val="1F1F1F"/>
              </a:solidFill>
              <a:highlight>
                <a:srgbClr val="F8F9FA"/>
              </a:highlight>
            </a:endParaRPr>
          </a:p>
          <a:p>
            <a:pPr indent="0" lvl="0" marL="0" rtl="0" algn="l">
              <a:lnSpc>
                <a:spcPct val="100012"/>
              </a:lnSpc>
              <a:spcBef>
                <a:spcPts val="0"/>
              </a:spcBef>
              <a:spcAft>
                <a:spcPts val="0"/>
              </a:spcAft>
              <a:buClr>
                <a:schemeClr val="dk1"/>
              </a:buClr>
              <a:buSzPts val="1100"/>
              <a:buFont typeface="Arial"/>
              <a:buNone/>
            </a:pPr>
            <a:r>
              <a:rPr lang="en">
                <a:solidFill>
                  <a:srgbClr val="1F1F1F"/>
                </a:solidFill>
              </a:rPr>
              <a:t>To be honest, when I create routes in Google Maps, it doesn’t allow me to choose the bicycle option and shows a notification that it’s impossible to reach the destination by bike. However, I managed to find many bicycle routes on other websites around Dugopolje and also to Split, but these routes do not go along the highway. They mostly follow small roads that are not equipped with bike paths. Therefore, tourists might be hesitant to rent bikes due to safety concerns.</a:t>
            </a:r>
            <a:endParaRPr>
              <a:solidFill>
                <a:srgbClr val="141414"/>
              </a:solidFill>
              <a:latin typeface="Inter"/>
              <a:ea typeface="Inter"/>
              <a:cs typeface="Inter"/>
              <a:sym typeface="Inte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This slide presented two Possible Locations for the Station</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Location 1:</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This location is beneficial for both local residents and travelers passing through Dugopolje from nearby small towns.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It is suitable for both regular and cargo bikes.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Positioned in Dugopolje, it is located near the city’s exit towards Split, close to the highway, but not directly on it, as bicycles are not allowed on highways.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I find this spot as best, because it captures traffic from people coming from Split and other nearby places, who might turn off before reaching the station if it were placed further down the road towards Kapela, or in the middle of the city. It also accommodates traffic going through Dugopolje from Koprivno.</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Location 2:</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This location caters to rented or private bikes on excursion routes heading towards the Vranjaca Cave.</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While it could be an interesting spot for the station. But, most people would likely notice and access the station better at the first location.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image illustrates an approximate area, rather than an exact spot.</a:t>
            </a:r>
            <a:endParaRPr>
              <a:solidFill>
                <a:schemeClr val="dk1"/>
              </a:solidFill>
            </a:endParaRPr>
          </a:p>
          <a:p>
            <a:pPr indent="0" lvl="0" marL="0" rtl="0" algn="l">
              <a:lnSpc>
                <a:spcPct val="110000"/>
              </a:lnSpc>
              <a:spcBef>
                <a:spcPts val="1200"/>
              </a:spcBef>
              <a:spcAft>
                <a:spcPts val="0"/>
              </a:spcAft>
              <a:buClr>
                <a:schemeClr val="dk1"/>
              </a:buClr>
              <a:buSzPts val="1100"/>
              <a:buFont typeface="Arial"/>
              <a:buNone/>
            </a:pPr>
            <a:r>
              <a:t/>
            </a:r>
            <a:endParaRPr>
              <a:solidFill>
                <a:srgbClr val="141414"/>
              </a:solidFill>
              <a:latin typeface="Inter"/>
              <a:ea typeface="Inter"/>
              <a:cs typeface="Inter"/>
              <a:sym typeface="Inte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Here are the links to all the sources I have used.</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 know that Hamburg is not on your list. But I find interesting to research this city as well. It’s may be helpful later on when you decide to increase your geography.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In this picture, we can see the population dynamics in Hamburg in 2022, divided by districts.</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Bergedorf and Hamburg-Harburg are the least populated districts, with fewer than two hundred thousand people each. These districts are located in the south of Hamburg, where there are large green areas.</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Wandsbek is the most populated district, with 450,000 residents. It is situated in the northeast of Hamburg.</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Altona is in the middle in terms of population, with 280,000 residents. This district is in the west of Hamburg, located along the Elbe River.</a:t>
            </a:r>
            <a:endParaRPr>
              <a:solidFill>
                <a:srgbClr val="141414"/>
              </a:solidFill>
              <a:latin typeface="Inter"/>
              <a:ea typeface="Inter"/>
              <a:cs typeface="Inter"/>
              <a:sym typeface="Inter"/>
            </a:endParaRPr>
          </a:p>
          <a:p>
            <a:pPr indent="0" lvl="0" marL="0" rtl="0" algn="l">
              <a:lnSpc>
                <a:spcPct val="100000"/>
              </a:lnSpc>
              <a:spcBef>
                <a:spcPts val="1200"/>
              </a:spcBef>
              <a:spcAft>
                <a:spcPts val="0"/>
              </a:spcAft>
              <a:buClr>
                <a:schemeClr val="dk1"/>
              </a:buClr>
              <a:buSzPts val="1100"/>
              <a:buFont typeface="Arial"/>
              <a:buNone/>
            </a:pPr>
            <a:r>
              <a:t/>
            </a:r>
            <a:endParaRPr>
              <a:solidFill>
                <a:srgbClr val="141414"/>
              </a:solidFill>
              <a:latin typeface="Inter"/>
              <a:ea typeface="Inter"/>
              <a:cs typeface="Inter"/>
              <a:sym typeface="Inte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This slide presents all public transportation stops in Hamburg.</a:t>
            </a:r>
            <a:endParaRPr>
              <a:solidFill>
                <a:srgbClr val="141414"/>
              </a:solidFill>
              <a:latin typeface="Inter"/>
              <a:ea typeface="Inter"/>
              <a:cs typeface="Inter"/>
              <a:sym typeface="Inter"/>
            </a:endParaRPr>
          </a:p>
          <a:p>
            <a:pPr indent="0" lvl="0" marL="0" rtl="0" algn="l">
              <a:lnSpc>
                <a:spcPct val="115000"/>
              </a:lnSpc>
              <a:spcBef>
                <a:spcPts val="1200"/>
              </a:spcBef>
              <a:spcAft>
                <a:spcPts val="1200"/>
              </a:spcAft>
              <a:buClr>
                <a:schemeClr val="dk1"/>
              </a:buClr>
              <a:buSzPts val="1100"/>
              <a:buFont typeface="Arial"/>
              <a:buNone/>
            </a:pPr>
            <a:r>
              <a:rPr lang="en">
                <a:solidFill>
                  <a:srgbClr val="141414"/>
                </a:solidFill>
                <a:latin typeface="Inter"/>
                <a:ea typeface="Inter"/>
                <a:cs typeface="Inter"/>
                <a:sym typeface="Inter"/>
              </a:rPr>
              <a:t>Overall, Hamburg is well-served by public transportation, with a total of 4,422 stops. The areas that are not covered are mostly green spaces.</a:t>
            </a:r>
            <a:endParaRPr>
              <a:solidFill>
                <a:srgbClr val="141414"/>
              </a:solidFill>
              <a:latin typeface="Inter"/>
              <a:ea typeface="Inter"/>
              <a:cs typeface="Inter"/>
              <a:sym typeface="Inte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p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100"/>
              <a:buNone/>
            </a:pPr>
            <a:r>
              <a:rPr lang="en">
                <a:solidFill>
                  <a:srgbClr val="141414"/>
                </a:solidFill>
                <a:latin typeface="Inter"/>
                <a:ea typeface="Inter"/>
                <a:cs typeface="Inter"/>
                <a:sym typeface="Inter"/>
              </a:rPr>
              <a:t>This slide shows the correlation between regular cars and electric cars in 2022, divided by district registrations in Hamburg.</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SzPts val="1100"/>
              <a:buNone/>
            </a:pPr>
            <a:r>
              <a:rPr lang="en">
                <a:solidFill>
                  <a:srgbClr val="141414"/>
                </a:solidFill>
                <a:latin typeface="Inter"/>
                <a:ea typeface="Inter"/>
                <a:cs typeface="Inter"/>
                <a:sym typeface="Inter"/>
              </a:rPr>
              <a:t>The highest number of cars is registered in Wandsbek – 175,000 vehicles, which, as we recall, is in the northeast of Hamburg.</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SzPts val="1100"/>
              <a:buNone/>
            </a:pPr>
            <a:r>
              <a:rPr lang="en">
                <a:solidFill>
                  <a:srgbClr val="141414"/>
                </a:solidFill>
                <a:latin typeface="Inter"/>
                <a:ea typeface="Inter"/>
                <a:cs typeface="Inter"/>
                <a:sym typeface="Inter"/>
              </a:rPr>
              <a:t>The largest number of electric cars is registered in the city center, Hamburg-Mitte – 5,200 vehicles.</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SzPts val="1100"/>
              <a:buNone/>
            </a:pPr>
            <a:r>
              <a:rPr lang="en">
                <a:solidFill>
                  <a:srgbClr val="141414"/>
                </a:solidFill>
                <a:latin typeface="Inter"/>
                <a:ea typeface="Inter"/>
                <a:cs typeface="Inter"/>
                <a:sym typeface="Inter"/>
              </a:rPr>
              <a:t>The lowest numbers for both types of cars are registered in the districts of Bergedorf and Hamburg-Harburg, located in the south of Hamburg – 51,000 and 58,000 vehicles, respectively.</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SzPts val="1100"/>
              <a:buNone/>
            </a:pPr>
            <a:r>
              <a:rPr lang="en">
                <a:solidFill>
                  <a:srgbClr val="141414"/>
                </a:solidFill>
                <a:latin typeface="Inter"/>
                <a:ea typeface="Inter"/>
                <a:cs typeface="Inter"/>
                <a:sym typeface="Inter"/>
              </a:rPr>
              <a:t>Altona falls in the middle for both categories with 91,000 vehicles.</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SzPts val="1100"/>
              <a:buNone/>
            </a:pPr>
            <a:r>
              <a:rPr lang="en">
                <a:solidFill>
                  <a:srgbClr val="141414"/>
                </a:solidFill>
                <a:latin typeface="Inter"/>
                <a:ea typeface="Inter"/>
                <a:cs typeface="Inter"/>
                <a:sym typeface="Inter"/>
              </a:rPr>
              <a:t>This data is from 2022. I believe that in the past two years, the trend has shifted more in favor of electric cars, though I don’t have specific numbers to confirm this.</a:t>
            </a:r>
            <a:endParaRPr>
              <a:solidFill>
                <a:srgbClr val="141414"/>
              </a:solidFill>
              <a:latin typeface="Inter"/>
              <a:ea typeface="Inter"/>
              <a:cs typeface="Inter"/>
              <a:sym typeface="Inter"/>
            </a:endParaRPr>
          </a:p>
          <a:p>
            <a:pPr indent="0" lvl="0" marL="0" rtl="0" algn="l">
              <a:lnSpc>
                <a:spcPct val="100000"/>
              </a:lnSpc>
              <a:spcBef>
                <a:spcPts val="1200"/>
              </a:spcBef>
              <a:spcAft>
                <a:spcPts val="0"/>
              </a:spcAft>
              <a:buSzPts val="1100"/>
              <a:buNone/>
            </a:pPr>
            <a:r>
              <a:t/>
            </a:r>
            <a:endParaRPr>
              <a:solidFill>
                <a:srgbClr val="141414"/>
              </a:solidFill>
              <a:latin typeface="Inter"/>
              <a:ea typeface="Inter"/>
              <a:cs typeface="Inter"/>
              <a:sym typeface="Inte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This slide presents the correlation between bike and e-bike sales in Germany from 2017 to 2023.</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Since 2017, e-bike sales in Germany have been gradually increasing.</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From 2020 onwards, sales of regular bikes have been slowly decreasing in favor of e-bikes.</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Last year, e-bike sales surpassed regular bike sales by 200,000 units.</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As we can see, the trend is shifting towards a preference for e-bikes.</a:t>
            </a:r>
            <a:endParaRPr>
              <a:solidFill>
                <a:srgbClr val="141414"/>
              </a:solidFill>
              <a:latin typeface="Inter"/>
              <a:ea typeface="Inter"/>
              <a:cs typeface="Inter"/>
              <a:sym typeface="Inter"/>
            </a:endParaRPr>
          </a:p>
          <a:p>
            <a:pPr indent="0" lvl="0" marL="0" rtl="0" algn="l">
              <a:lnSpc>
                <a:spcPct val="100000"/>
              </a:lnSpc>
              <a:spcBef>
                <a:spcPts val="1200"/>
              </a:spcBef>
              <a:spcAft>
                <a:spcPts val="0"/>
              </a:spcAft>
              <a:buClr>
                <a:schemeClr val="dk1"/>
              </a:buClr>
              <a:buSzPts val="1100"/>
              <a:buFont typeface="Arial"/>
              <a:buNone/>
            </a:pPr>
            <a:r>
              <a:t/>
            </a:r>
            <a:endParaRPr>
              <a:solidFill>
                <a:srgbClr val="141414"/>
              </a:solidFill>
              <a:latin typeface="Inter"/>
              <a:ea typeface="Inter"/>
              <a:cs typeface="Inter"/>
              <a:sym typeface="Inte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Here we can see the number of bike-sharing stations in 2024 by district in Hamburg.</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The highest number of bike-sharing stations is in Wandsbek – 75 stations (located in the northeast of Hamburg), followed by Altona with 60 stations (in the west of Hamburg).</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The smallest number of bike-sharing stations is found in the districts of Bergedorf and Hamburg-Harburg (located in the south of Hamburg).</a:t>
            </a:r>
            <a:endParaRPr>
              <a:solidFill>
                <a:srgbClr val="141414"/>
              </a:solidFill>
              <a:latin typeface="Inter"/>
              <a:ea typeface="Inter"/>
              <a:cs typeface="Inter"/>
              <a:sym typeface="Inter"/>
            </a:endParaRPr>
          </a:p>
          <a:p>
            <a:pPr indent="0" lvl="0" marL="0" rtl="0" algn="l">
              <a:lnSpc>
                <a:spcPct val="100000"/>
              </a:lnSpc>
              <a:spcBef>
                <a:spcPts val="1200"/>
              </a:spcBef>
              <a:spcAft>
                <a:spcPts val="0"/>
              </a:spcAft>
              <a:buClr>
                <a:schemeClr val="dk1"/>
              </a:buClr>
              <a:buSzPts val="1100"/>
              <a:buFont typeface="Arial"/>
              <a:buNone/>
            </a:pPr>
            <a:r>
              <a:t/>
            </a:r>
            <a:endParaRPr>
              <a:solidFill>
                <a:srgbClr val="141414"/>
              </a:solidFill>
              <a:latin typeface="Inter"/>
              <a:ea typeface="Inter"/>
              <a:cs typeface="Inter"/>
              <a:sym typeface="Inte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p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9" name="Google Shape;279;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Here we can see the traffic scores in Hamburg.</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The highest traffic score is in Hamburg-Mitte – 20 (city center), followed by Altona with a score of 16 (in the west of Hamburg). Wandsbek has a score of 8 (northeast of Hamburg), which is surprising given that it has the largest number of registered cars.</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The lowest traffic scores are found in the districts of Bergedorf and Hamburg-Harburg – 5 and 2, respectively (located in the south of Hamburg).</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It is worth noting that traffic congestion from the major highways coming from the northwest and west also affects overall traffic. Additionally, traffic might be influenced by construction work or repairs.</a:t>
            </a:r>
            <a:endParaRPr>
              <a:solidFill>
                <a:srgbClr val="141414"/>
              </a:solidFill>
              <a:latin typeface="Inter"/>
              <a:ea typeface="Inter"/>
              <a:cs typeface="Inter"/>
              <a:sym typeface="Inter"/>
            </a:endParaRPr>
          </a:p>
          <a:p>
            <a:pPr indent="0" lvl="0" marL="0" rtl="0" algn="l">
              <a:lnSpc>
                <a:spcPct val="115000"/>
              </a:lnSpc>
              <a:spcBef>
                <a:spcPts val="1200"/>
              </a:spcBef>
              <a:spcAft>
                <a:spcPts val="1200"/>
              </a:spcAft>
              <a:buClr>
                <a:schemeClr val="dk1"/>
              </a:buClr>
              <a:buSzPts val="1100"/>
              <a:buFont typeface="Arial"/>
              <a:buNone/>
            </a:pPr>
            <a:r>
              <a:t/>
            </a:r>
            <a:endParaRPr>
              <a:solidFill>
                <a:srgbClr val="141414"/>
              </a:solidFill>
              <a:latin typeface="Inter"/>
              <a:ea typeface="Inter"/>
              <a:cs typeface="Inter"/>
              <a:sym typeface="Inte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p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This slide presents the most promising locations for setting up the station.</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The top location, based on several key metrics such as population, the number of registered cars, bike-sharing stations, and traffic, is Wandsbek, followed by Altona. Positioning the station between the city center and these two districts, but closer to the city center, would be advantageous. The city center is more crowded and has a higher number of electric vehicles, indicating a preference for e-vehicles among its residents. Additionally, parking is a common issue in the city center, which is less of a concern with e-bikes.</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Suggestion 1 appears to be the most promising since Wandsbek has the largest population and area.</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rPr lang="en">
                <a:solidFill>
                  <a:srgbClr val="141414"/>
                </a:solidFill>
                <a:latin typeface="Inter"/>
                <a:ea typeface="Inter"/>
                <a:cs typeface="Inter"/>
                <a:sym typeface="Inter"/>
              </a:rPr>
              <a:t>The picture shows an approximate area rather than an exact location.</a:t>
            </a:r>
            <a:endParaRPr>
              <a:solidFill>
                <a:srgbClr val="141414"/>
              </a:solidFill>
              <a:latin typeface="Inter"/>
              <a:ea typeface="Inter"/>
              <a:cs typeface="Inter"/>
              <a:sym typeface="Inter"/>
            </a:endParaRPr>
          </a:p>
          <a:p>
            <a:pPr indent="0" lvl="0" marL="0" rtl="0" algn="l">
              <a:lnSpc>
                <a:spcPct val="115000"/>
              </a:lnSpc>
              <a:spcBef>
                <a:spcPts val="1200"/>
              </a:spcBef>
              <a:spcAft>
                <a:spcPts val="1200"/>
              </a:spcAft>
              <a:buClr>
                <a:schemeClr val="dk1"/>
              </a:buClr>
              <a:buSzPts val="1100"/>
              <a:buFont typeface="Arial"/>
              <a:buNone/>
            </a:pPr>
            <a:r>
              <a:t/>
            </a:r>
            <a:endParaRPr>
              <a:solidFill>
                <a:srgbClr val="141414"/>
              </a:solidFill>
              <a:latin typeface="Inter"/>
              <a:ea typeface="Inter"/>
              <a:cs typeface="Inter"/>
              <a:sym typeface="Inte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1" name="Google Shape;301;p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I added this competitor analysis slide after Antonina provided the information.</a:t>
            </a:r>
            <a:endParaRPr sz="14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400">
                <a:solidFill>
                  <a:schemeClr val="dk1"/>
                </a:solidFill>
              </a:rPr>
              <a:t>On this slide, we can see the existing stations of your competitors. The company Swobbee has placed two stations very close to the city center: one in Hamburg-Mitte and another station at Hamburg-Nord. Although my analysis is near these competitor stations, this proximity indicates that this is a key area where you are likely to encounter potential customers. This further, supports the decision to set up a station in this location.</a:t>
            </a:r>
            <a:endParaRPr sz="1400">
              <a:solidFill>
                <a:schemeClr val="dk1"/>
              </a:solidFill>
            </a:endParaRPr>
          </a:p>
          <a:p>
            <a:pPr indent="0" lvl="0" marL="0" rtl="0" algn="l">
              <a:lnSpc>
                <a:spcPct val="110000"/>
              </a:lnSpc>
              <a:spcBef>
                <a:spcPts val="1200"/>
              </a:spcBef>
              <a:spcAft>
                <a:spcPts val="0"/>
              </a:spcAft>
              <a:buClr>
                <a:schemeClr val="dk1"/>
              </a:buClr>
              <a:buSzPts val="1100"/>
              <a:buFont typeface="Arial"/>
              <a:buNone/>
            </a:pPr>
            <a:r>
              <a:t/>
            </a:r>
            <a:endParaRPr sz="1400">
              <a:solidFill>
                <a:schemeClr val="dk1"/>
              </a:solidFill>
            </a:endParaRPr>
          </a:p>
          <a:p>
            <a:pPr indent="0" lvl="0" marL="0" rtl="0" algn="l">
              <a:lnSpc>
                <a:spcPct val="110000"/>
              </a:lnSpc>
              <a:spcBef>
                <a:spcPts val="0"/>
              </a:spcBef>
              <a:spcAft>
                <a:spcPts val="0"/>
              </a:spcAft>
              <a:buClr>
                <a:schemeClr val="dk1"/>
              </a:buClr>
              <a:buSzPts val="1100"/>
              <a:buFont typeface="Arial"/>
              <a:buNone/>
            </a:pPr>
            <a:r>
              <a:t/>
            </a:r>
            <a:endParaRPr sz="1400">
              <a:solidFill>
                <a:srgbClr val="141414"/>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p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100"/>
              <a:buNone/>
            </a:pPr>
            <a:r>
              <a:rPr lang="en">
                <a:solidFill>
                  <a:srgbClr val="141414"/>
                </a:solidFill>
                <a:latin typeface="Inter"/>
                <a:ea typeface="Inter"/>
                <a:cs typeface="Inter"/>
                <a:sym typeface="Inter"/>
              </a:rPr>
              <a:t>Here we can see the equipment provided by the Swobbee company at their stations.</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SzPts val="1100"/>
              <a:buNone/>
            </a:pPr>
            <a:r>
              <a:rPr lang="en">
                <a:solidFill>
                  <a:srgbClr val="141414"/>
                </a:solidFill>
                <a:latin typeface="Inter"/>
                <a:ea typeface="Inter"/>
                <a:cs typeface="Inter"/>
                <a:sym typeface="Inter"/>
              </a:rPr>
              <a:t>Competitors offer several types of batteries, with prices ranging from €10 to €40 per month, depending on the battery type and rental term.</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SzPts val="1100"/>
              <a:buNone/>
            </a:pPr>
            <a:r>
              <a:rPr lang="en">
                <a:solidFill>
                  <a:srgbClr val="141414"/>
                </a:solidFill>
                <a:latin typeface="Inter"/>
                <a:ea typeface="Inter"/>
                <a:cs typeface="Inter"/>
                <a:sym typeface="Inter"/>
              </a:rPr>
              <a:t>You can also visit their website on your way to the station and check the available batteries at the stations. I’m not sure if you have a similar feature planned, but it seems useful and user-friendly.</a:t>
            </a:r>
            <a:endParaRPr>
              <a:solidFill>
                <a:srgbClr val="141414"/>
              </a:solidFill>
              <a:latin typeface="Inter"/>
              <a:ea typeface="Inter"/>
              <a:cs typeface="Inter"/>
              <a:sym typeface="Inter"/>
            </a:endParaRPr>
          </a:p>
          <a:p>
            <a:pPr indent="0" lvl="0" marL="0" rtl="0" algn="l">
              <a:lnSpc>
                <a:spcPct val="115000"/>
              </a:lnSpc>
              <a:spcBef>
                <a:spcPts val="1200"/>
              </a:spcBef>
              <a:spcAft>
                <a:spcPts val="0"/>
              </a:spcAft>
              <a:buClr>
                <a:schemeClr val="dk1"/>
              </a:buClr>
              <a:buSzPts val="1100"/>
              <a:buFont typeface="Arial"/>
              <a:buNone/>
            </a:pPr>
            <a:r>
              <a:t/>
            </a:r>
            <a:endParaRPr>
              <a:solidFill>
                <a:srgbClr val="141414"/>
              </a:solidFill>
              <a:latin typeface="Inter"/>
              <a:ea typeface="Inter"/>
              <a:cs typeface="Inter"/>
              <a:sym typeface="Inter"/>
            </a:endParaRPr>
          </a:p>
          <a:p>
            <a:pPr indent="0" lvl="0" marL="0" rtl="0" algn="l">
              <a:lnSpc>
                <a:spcPct val="110000"/>
              </a:lnSpc>
              <a:spcBef>
                <a:spcPts val="1200"/>
              </a:spcBef>
              <a:spcAft>
                <a:spcPts val="0"/>
              </a:spcAft>
              <a:buSzPts val="1100"/>
              <a:buNone/>
            </a:pPr>
            <a:r>
              <a:t/>
            </a:r>
            <a:endParaRPr>
              <a:solidFill>
                <a:srgbClr val="141414"/>
              </a:solidFill>
              <a:latin typeface="Inter"/>
              <a:ea typeface="Inter"/>
              <a:cs typeface="Inter"/>
              <a:sym typeface="Inte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p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p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Here are links to all the sources that I have used.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p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Conclusions and Assumptions</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**Antalya:**</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 **Conclusions:** The main pollutant is carbon monoxide (CO). Traffic jams increase travel time and energy consumption, negatively affecting finances and the environment.</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 **Assumptions:** Improving public transport and reducing car use could decrease travel time and pollution.</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**Hamburg:**</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 **Conclusions:** Hamburg also has traffic jam problems, leading to increased travel time and energy consumption.</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 **Assumptions:** Promoting bicycle use and improving public transport could reduce traffic jams and improve environmental conditions.</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**Mode of Transportation Proportions:**</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 **Conclusions:** Antalya has a high use of public transport, Zagreb uses cars more, and Hamburg has a well-developed bicycle infrastructure.</a:t>
            </a:r>
            <a:endParaRPr i="1"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i="1" lang="en" sz="1050">
                <a:solidFill>
                  <a:srgbClr val="0E0E0E"/>
                </a:solidFill>
              </a:rPr>
              <a:t>- **Assumptions:** Promoting bicycles and public transport could reduce car use, improve environmental conditions, and reduce traffic jams.</a:t>
            </a:r>
            <a:endParaRPr i="1" sz="1050">
              <a:solidFill>
                <a:srgbClr val="0E0E0E"/>
              </a:solidFill>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0"/>
              </a:spcBef>
              <a:spcAft>
                <a:spcPts val="0"/>
              </a:spcAft>
              <a:buClr>
                <a:schemeClr val="dk1"/>
              </a:buClr>
              <a:buSzPts val="1100"/>
              <a:buFont typeface="Arial"/>
              <a:buNone/>
            </a:pPr>
            <a:r>
              <a:rPr lang="en" sz="1050">
                <a:solidFill>
                  <a:srgbClr val="0E0E0E"/>
                </a:solidFill>
              </a:rPr>
              <a:t>The chart shows two possible situations for how people travel:</a:t>
            </a:r>
            <a:endParaRPr sz="1050">
              <a:solidFill>
                <a:srgbClr val="0E0E0E"/>
              </a:solidFill>
            </a:endParaRPr>
          </a:p>
          <a:p>
            <a:pPr indent="-127000" lvl="0" marL="127000" rtl="0" algn="l">
              <a:lnSpc>
                <a:spcPct val="115000"/>
              </a:lnSpc>
              <a:spcBef>
                <a:spcPts val="0"/>
              </a:spcBef>
              <a:spcAft>
                <a:spcPts val="0"/>
              </a:spcAft>
              <a:buClr>
                <a:schemeClr val="dk1"/>
              </a:buClr>
              <a:buSzPts val="1100"/>
              <a:buFont typeface="Arial"/>
              <a:buNone/>
            </a:pPr>
            <a:r>
              <a:rPr lang="en" sz="1050">
                <a:solidFill>
                  <a:srgbClr val="0E0E0E"/>
                </a:solidFill>
              </a:rPr>
              <a:t>	•	</a:t>
            </a:r>
            <a:r>
              <a:rPr b="1" lang="en" sz="1050">
                <a:solidFill>
                  <a:srgbClr val="0E0E0E"/>
                </a:solidFill>
              </a:rPr>
              <a:t>Blue line:</a:t>
            </a:r>
            <a:r>
              <a:rPr lang="en" sz="1050">
                <a:solidFill>
                  <a:srgbClr val="0E0E0E"/>
                </a:solidFill>
              </a:rPr>
              <a:t> This shows the current situation where the use of cars, walking, public transport, and bicycles stays the same.</a:t>
            </a:r>
            <a:endParaRPr sz="1050">
              <a:solidFill>
                <a:srgbClr val="0E0E0E"/>
              </a:solidFill>
            </a:endParaRPr>
          </a:p>
          <a:p>
            <a:pPr indent="-127000" lvl="0" marL="127000" rtl="0" algn="l">
              <a:lnSpc>
                <a:spcPct val="115000"/>
              </a:lnSpc>
              <a:spcBef>
                <a:spcPts val="0"/>
              </a:spcBef>
              <a:spcAft>
                <a:spcPts val="0"/>
              </a:spcAft>
              <a:buClr>
                <a:schemeClr val="dk1"/>
              </a:buClr>
              <a:buSzPts val="1100"/>
              <a:buFont typeface="Arial"/>
              <a:buNone/>
            </a:pPr>
            <a:r>
              <a:rPr lang="en" sz="1050">
                <a:solidFill>
                  <a:srgbClr val="0E0E0E"/>
                </a:solidFill>
              </a:rPr>
              <a:t>	•	</a:t>
            </a:r>
            <a:r>
              <a:rPr b="1" lang="en" sz="1050">
                <a:solidFill>
                  <a:srgbClr val="0E0E0E"/>
                </a:solidFill>
              </a:rPr>
              <a:t>Green line:</a:t>
            </a:r>
            <a:r>
              <a:rPr lang="en" sz="1050">
                <a:solidFill>
                  <a:srgbClr val="0E0E0E"/>
                </a:solidFill>
              </a:rPr>
              <a:t> This shows an improved situation where more people ride bicycles (+10%) and fewer people use cars (-10%). It also suggests that there will be 20% less traffic congestion.</a:t>
            </a:r>
            <a:endParaRPr sz="1050">
              <a:solidFill>
                <a:srgbClr val="0E0E0E"/>
              </a:solidFill>
            </a:endParaRPr>
          </a:p>
          <a:p>
            <a:pPr indent="0" lvl="0" marL="0" rtl="0" algn="l">
              <a:lnSpc>
                <a:spcPct val="115000"/>
              </a:lnSpc>
              <a:spcBef>
                <a:spcPts val="0"/>
              </a:spcBef>
              <a:spcAft>
                <a:spcPts val="0"/>
              </a:spcAft>
              <a:buClr>
                <a:schemeClr val="dk1"/>
              </a:buClr>
              <a:buSzPts val="1100"/>
              <a:buFont typeface="Arial"/>
              <a:buNone/>
            </a:pPr>
            <a:r>
              <a:rPr lang="en" sz="1050">
                <a:solidFill>
                  <a:srgbClr val="0E0E0E"/>
                </a:solidFill>
              </a:rPr>
              <a:t>In short, if more people start using bicycles, it can reduce the number of cars on the road, which can make travel better, reduce traffic jams, and be better for the environment.</a:t>
            </a:r>
            <a:endParaRPr sz="1050">
              <a:solidFill>
                <a:srgbClr val="0E0E0E"/>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 name="Google Shape;8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0"/>
              </a:spcBef>
              <a:spcAft>
                <a:spcPts val="0"/>
              </a:spcAft>
              <a:buClr>
                <a:schemeClr val="dk1"/>
              </a:buClr>
              <a:buSzPts val="1100"/>
              <a:buFont typeface="Arial"/>
              <a:buNone/>
            </a:pPr>
            <a:r>
              <a:rPr lang="en">
                <a:solidFill>
                  <a:srgbClr val="141414"/>
                </a:solidFill>
                <a:latin typeface="Montserrat SemiBold"/>
                <a:ea typeface="Montserrat SemiBold"/>
                <a:cs typeface="Montserrat SemiBold"/>
                <a:sym typeface="Montserrat SemiBold"/>
              </a:rPr>
              <a:t>On this slide, we can see the Gross National income per capita (in US dollars) for the entire Turkey in the period from 2010 to 2023 by years.</a:t>
            </a:r>
            <a:endParaRPr>
              <a:solidFill>
                <a:srgbClr val="141414"/>
              </a:solidFill>
              <a:latin typeface="Montserrat SemiBold"/>
              <a:ea typeface="Montserrat SemiBold"/>
              <a:cs typeface="Montserrat SemiBold"/>
              <a:sym typeface="Montserrat SemiBold"/>
            </a:endParaRPr>
          </a:p>
          <a:p>
            <a:pPr indent="0" lvl="0" marL="0" rtl="0" algn="l">
              <a:lnSpc>
                <a:spcPct val="110000"/>
              </a:lnSpc>
              <a:spcBef>
                <a:spcPts val="0"/>
              </a:spcBef>
              <a:spcAft>
                <a:spcPts val="0"/>
              </a:spcAft>
              <a:buClr>
                <a:schemeClr val="dk1"/>
              </a:buClr>
              <a:buSzPts val="1100"/>
              <a:buFont typeface="Arial"/>
              <a:buNone/>
            </a:pPr>
            <a:r>
              <a:rPr lang="en">
                <a:solidFill>
                  <a:srgbClr val="141414"/>
                </a:solidFill>
                <a:latin typeface="Montserrat SemiBold"/>
                <a:ea typeface="Montserrat SemiBold"/>
                <a:cs typeface="Montserrat SemiBold"/>
                <a:sym typeface="Montserrat SemiBold"/>
              </a:rPr>
              <a:t>In 2010 the GNI was a little higher than 10 300, compared to 2023 which is 11 600, for this period in 13 years it’s increased but not much.</a:t>
            </a:r>
            <a:endParaRPr>
              <a:solidFill>
                <a:srgbClr val="141414"/>
              </a:solidFill>
              <a:latin typeface="Montserrat SemiBold"/>
              <a:ea typeface="Montserrat SemiBold"/>
              <a:cs typeface="Montserrat SemiBold"/>
              <a:sym typeface="Montserrat SemiBold"/>
            </a:endParaRPr>
          </a:p>
          <a:p>
            <a:pPr indent="0" lvl="0" marL="0" rtl="0" algn="l">
              <a:lnSpc>
                <a:spcPct val="110000"/>
              </a:lnSpc>
              <a:spcBef>
                <a:spcPts val="0"/>
              </a:spcBef>
              <a:spcAft>
                <a:spcPts val="0"/>
              </a:spcAft>
              <a:buClr>
                <a:schemeClr val="dk1"/>
              </a:buClr>
              <a:buSzPts val="1100"/>
              <a:buFont typeface="Arial"/>
              <a:buNone/>
            </a:pPr>
            <a:r>
              <a:rPr lang="en">
                <a:solidFill>
                  <a:srgbClr val="141414"/>
                </a:solidFill>
                <a:latin typeface="Montserrat SemiBold"/>
                <a:ea typeface="Montserrat SemiBold"/>
                <a:cs typeface="Montserrat SemiBold"/>
                <a:sym typeface="Montserrat SemiBold"/>
              </a:rPr>
              <a:t>As we can see GNI per capita is unstable, it's gowing and then falling down. Some analytics said that from 2014 the investment money went back to the USA. Now GNI per capita in Turkey is growing, but not too much. Also in 2020 was the lowest amount of GNI it’s also reasonable during COVID-19 shutdown many economics especially in tourists countries went down.</a:t>
            </a:r>
            <a:endParaRPr sz="1300">
              <a:solidFill>
                <a:srgbClr val="141414"/>
              </a:solidFill>
            </a:endParaRPr>
          </a:p>
          <a:p>
            <a:pPr indent="0" lvl="0" marL="0" rtl="0" algn="l">
              <a:lnSpc>
                <a:spcPct val="110000"/>
              </a:lnSpc>
              <a:spcBef>
                <a:spcPts val="0"/>
              </a:spcBef>
              <a:spcAft>
                <a:spcPts val="0"/>
              </a:spcAft>
              <a:buClr>
                <a:schemeClr val="dk1"/>
              </a:buClr>
              <a:buSzPts val="1100"/>
              <a:buFont typeface="Arial"/>
              <a:buNone/>
            </a:pPr>
            <a:r>
              <a:rPr lang="en" sz="1300">
                <a:solidFill>
                  <a:srgbClr val="141414"/>
                </a:solidFill>
              </a:rPr>
              <a:t>The trend line or dotted line shows decreasing values.</a:t>
            </a:r>
            <a:endParaRPr>
              <a:solidFill>
                <a:srgbClr val="141414"/>
              </a:solidFill>
              <a:latin typeface="Montserrat SemiBold"/>
              <a:ea typeface="Montserrat SemiBold"/>
              <a:cs typeface="Montserrat SemiBold"/>
              <a:sym typeface="Montserrat SemiBold"/>
            </a:endParaRPr>
          </a:p>
          <a:p>
            <a:pPr indent="0" lvl="0" marL="0" rtl="0" algn="l">
              <a:lnSpc>
                <a:spcPct val="110000"/>
              </a:lnSpc>
              <a:spcBef>
                <a:spcPts val="0"/>
              </a:spcBef>
              <a:spcAft>
                <a:spcPts val="0"/>
              </a:spcAft>
              <a:buClr>
                <a:schemeClr val="dk1"/>
              </a:buClr>
              <a:buSzPts val="1100"/>
              <a:buFont typeface="Arial"/>
              <a:buNone/>
            </a:pPr>
            <a:r>
              <a:t/>
            </a:r>
            <a:endParaRPr>
              <a:solidFill>
                <a:srgbClr val="141414"/>
              </a:solidFill>
              <a:latin typeface="Montserrat SemiBold"/>
              <a:ea typeface="Montserrat SemiBold"/>
              <a:cs typeface="Montserrat SemiBold"/>
              <a:sym typeface="Montserrat SemiBo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This slide shows the location of the government agencies. It is a map of Antalya and the blue dots it is a places of government agencies like a Tax department, City Administration, Migration office, Municipal office, Police stations, and Marriage office.</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I heard you have an idea to set up government </a:t>
            </a:r>
            <a:r>
              <a:rPr lang="en">
                <a:solidFill>
                  <a:srgbClr val="1F1F1F"/>
                </a:solidFill>
              </a:rPr>
              <a:t>couriers with bikes instead of cars. So it is a good idea. Most government agencies are located close to each other and close to the cost.</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This map shows us the most popular private tourist routes in Antalya. I found these routes on the website where the tourists and local citizens can share their routes or routes they liked with the community. On the website, there are a lot of routes for different kinds of bikes. For other types of bikes, you can find routes all around the city, but as you can see e-bike routes are only in the east of Antalya. To be honest I don't know what is the reason. Maybe not many people has e-bikes and only those who lives in the east. So they can not go far without opportunity to charge their bike.</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One of the reasons can be the fact, that Antalya does not have battery charging stations.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Why am I talking about private routes? Because in Antalya you can also find a tourist tour around the city on e-bikes. The duration is approximately half of the day, and the price starts from 50 EURO. Also, it can be a good partnership with this excursion agency. The link to their website you can find in the slide sources.</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1"/>
                </a:solidFill>
              </a:rPr>
              <a:t>Here we can see ideas to set stations in Antalya. I also checked the bike-sharing stations, there are some, but it’s not like we used to see in Germany. I mean bikes lying on the street. It is like shops with working hours where you can rent a bike for a day or a couple of days. All of them are located in the city center close to the cost.</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In Antalya, at the moment you will not have a competitor. Since Antalya is a resort city, most resort cities are as crowded as near to the coast. It can be a good idea, to set up a station close to the beach area.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All provided places </a:t>
            </a:r>
            <a:r>
              <a:rPr lang="en">
                <a:solidFill>
                  <a:srgbClr val="1F1F1F"/>
                </a:solidFill>
              </a:rPr>
              <a:t>can be worked both ways for private users and same as for government needs.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Place 1 is close to bike community routes, place 2 is in the center of the city, and the approximate same distance to reach every side of the town, and place 3 is close to the farthest government agencies, third place is more like an idea, at the beginning better to take in consideration first two places.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0000"/>
              </a:lnSpc>
              <a:spcBef>
                <a:spcPts val="0"/>
              </a:spcBef>
              <a:spcAft>
                <a:spcPts val="0"/>
              </a:spcAft>
              <a:buClr>
                <a:schemeClr val="dk1"/>
              </a:buClr>
              <a:buSzPts val="1100"/>
              <a:buFont typeface="Arial"/>
              <a:buNone/>
            </a:pPr>
            <a:r>
              <a:rPr lang="en">
                <a:solidFill>
                  <a:srgbClr val="141414"/>
                </a:solidFill>
                <a:latin typeface="Inter"/>
                <a:ea typeface="Inter"/>
                <a:cs typeface="Inter"/>
                <a:sym typeface="Inter"/>
              </a:rPr>
              <a:t>The picture presents an approximate place, more like an area.</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Here are links to all the sources that I have used.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The second link is a link to the bike excursion agency.</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rgbClr val="1F1F1F"/>
                </a:solidFill>
                <a:latin typeface="Inter"/>
                <a:ea typeface="Inter"/>
                <a:cs typeface="Inter"/>
                <a:sym typeface="Inter"/>
              </a:rPr>
              <a:t>This slide presents the dynamic air pollution of CO2 in kilotones for the entire Croatia from 2000 to 2020.</a:t>
            </a:r>
            <a:endParaRPr>
              <a:solidFill>
                <a:srgbClr val="1F1F1F"/>
              </a:solidFill>
              <a:latin typeface="Inter"/>
              <a:ea typeface="Inter"/>
              <a:cs typeface="Inter"/>
              <a:sym typeface="Inter"/>
            </a:endParaRPr>
          </a:p>
          <a:p>
            <a:pPr indent="0" lvl="0" marL="0" rtl="0" algn="l">
              <a:lnSpc>
                <a:spcPct val="100000"/>
              </a:lnSpc>
              <a:spcBef>
                <a:spcPts val="0"/>
              </a:spcBef>
              <a:spcAft>
                <a:spcPts val="0"/>
              </a:spcAft>
              <a:buClr>
                <a:schemeClr val="dk1"/>
              </a:buClr>
              <a:buSzPts val="1100"/>
              <a:buFont typeface="Arial"/>
              <a:buNone/>
            </a:pPr>
            <a:r>
              <a:rPr lang="en">
                <a:solidFill>
                  <a:srgbClr val="1F1F1F"/>
                </a:solidFill>
                <a:latin typeface="Inter"/>
                <a:ea typeface="Inter"/>
                <a:cs typeface="Inter"/>
                <a:sym typeface="Inter"/>
              </a:rPr>
              <a:t>As we can see the worst situation was in Croatia in 2005. After this year air pollution of CO2 in Croatia is slowly but decreasing.</a:t>
            </a:r>
            <a:endParaRPr>
              <a:solidFill>
                <a:srgbClr val="1F1F1F"/>
              </a:solidFill>
              <a:latin typeface="Inter"/>
              <a:ea typeface="Inter"/>
              <a:cs typeface="Inter"/>
              <a:sym typeface="Inter"/>
            </a:endParaRPr>
          </a:p>
          <a:p>
            <a:pPr indent="0" lvl="0" marL="0" marR="38100" rtl="0" algn="l">
              <a:lnSpc>
                <a:spcPct val="128571"/>
              </a:lnSpc>
              <a:spcBef>
                <a:spcPts val="0"/>
              </a:spcBef>
              <a:spcAft>
                <a:spcPts val="0"/>
              </a:spcAft>
              <a:buClr>
                <a:schemeClr val="dk1"/>
              </a:buClr>
              <a:buSzPts val="1100"/>
              <a:buFont typeface="Arial"/>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44"/>
          <p:cNvSpPr txBox="1"/>
          <p:nvPr>
            <p:ph type="ctrTitle"/>
          </p:nvPr>
        </p:nvSpPr>
        <p:spPr>
          <a:xfrm>
            <a:off x="311702" y="1088050"/>
            <a:ext cx="6287700" cy="20526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5200"/>
              <a:buNone/>
              <a:defRPr sz="5200"/>
            </a:lvl1pPr>
            <a:lvl2pPr lvl="1" algn="l">
              <a:lnSpc>
                <a:spcPct val="100000"/>
              </a:lnSpc>
              <a:spcBef>
                <a:spcPts val="0"/>
              </a:spcBef>
              <a:spcAft>
                <a:spcPts val="0"/>
              </a:spcAft>
              <a:buSzPts val="5200"/>
              <a:buNone/>
              <a:defRPr sz="5200"/>
            </a:lvl2pPr>
            <a:lvl3pPr lvl="2" algn="l">
              <a:lnSpc>
                <a:spcPct val="100000"/>
              </a:lnSpc>
              <a:spcBef>
                <a:spcPts val="0"/>
              </a:spcBef>
              <a:spcAft>
                <a:spcPts val="0"/>
              </a:spcAft>
              <a:buSzPts val="5200"/>
              <a:buNone/>
              <a:defRPr sz="5200"/>
            </a:lvl3pPr>
            <a:lvl4pPr lvl="3" algn="l">
              <a:lnSpc>
                <a:spcPct val="100000"/>
              </a:lnSpc>
              <a:spcBef>
                <a:spcPts val="0"/>
              </a:spcBef>
              <a:spcAft>
                <a:spcPts val="0"/>
              </a:spcAft>
              <a:buSzPts val="5200"/>
              <a:buNone/>
              <a:defRPr sz="5200"/>
            </a:lvl4pPr>
            <a:lvl5pPr lvl="4" algn="l">
              <a:lnSpc>
                <a:spcPct val="100000"/>
              </a:lnSpc>
              <a:spcBef>
                <a:spcPts val="0"/>
              </a:spcBef>
              <a:spcAft>
                <a:spcPts val="0"/>
              </a:spcAft>
              <a:buSzPts val="5200"/>
              <a:buNone/>
              <a:defRPr sz="5200"/>
            </a:lvl5pPr>
            <a:lvl6pPr lvl="5" algn="l">
              <a:lnSpc>
                <a:spcPct val="100000"/>
              </a:lnSpc>
              <a:spcBef>
                <a:spcPts val="0"/>
              </a:spcBef>
              <a:spcAft>
                <a:spcPts val="0"/>
              </a:spcAft>
              <a:buSzPts val="5200"/>
              <a:buNone/>
              <a:defRPr sz="5200"/>
            </a:lvl6pPr>
            <a:lvl7pPr lvl="6" algn="l">
              <a:lnSpc>
                <a:spcPct val="100000"/>
              </a:lnSpc>
              <a:spcBef>
                <a:spcPts val="0"/>
              </a:spcBef>
              <a:spcAft>
                <a:spcPts val="0"/>
              </a:spcAft>
              <a:buSzPts val="5200"/>
              <a:buNone/>
              <a:defRPr sz="5200"/>
            </a:lvl7pPr>
            <a:lvl8pPr lvl="7" algn="l">
              <a:lnSpc>
                <a:spcPct val="100000"/>
              </a:lnSpc>
              <a:spcBef>
                <a:spcPts val="0"/>
              </a:spcBef>
              <a:spcAft>
                <a:spcPts val="0"/>
              </a:spcAft>
              <a:buSzPts val="5200"/>
              <a:buNone/>
              <a:defRPr sz="5200"/>
            </a:lvl8pPr>
            <a:lvl9pPr lvl="8" algn="l">
              <a:lnSpc>
                <a:spcPct val="100000"/>
              </a:lnSpc>
              <a:spcBef>
                <a:spcPts val="0"/>
              </a:spcBef>
              <a:spcAft>
                <a:spcPts val="0"/>
              </a:spcAft>
              <a:buSzPts val="5200"/>
              <a:buNone/>
              <a:defRPr sz="5200"/>
            </a:lvl9pPr>
          </a:lstStyle>
          <a:p/>
        </p:txBody>
      </p:sp>
      <p:sp>
        <p:nvSpPr>
          <p:cNvPr id="11" name="Google Shape;11;p44"/>
          <p:cNvSpPr txBox="1"/>
          <p:nvPr>
            <p:ph idx="1" type="subTitle"/>
          </p:nvPr>
        </p:nvSpPr>
        <p:spPr>
          <a:xfrm>
            <a:off x="311700" y="3140650"/>
            <a:ext cx="5712600" cy="792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2000"/>
              <a:buNone/>
              <a:defRPr sz="2000">
                <a:solidFill>
                  <a:schemeClr val="dk1"/>
                </a:solidFill>
              </a:defRPr>
            </a:lvl1pPr>
            <a:lvl2pPr lvl="1" algn="l">
              <a:lnSpc>
                <a:spcPct val="100000"/>
              </a:lnSpc>
              <a:spcBef>
                <a:spcPts val="0"/>
              </a:spcBef>
              <a:spcAft>
                <a:spcPts val="0"/>
              </a:spcAft>
              <a:buClr>
                <a:schemeClr val="dk1"/>
              </a:buClr>
              <a:buSzPts val="2000"/>
              <a:buNone/>
              <a:defRPr sz="2000">
                <a:solidFill>
                  <a:schemeClr val="dk1"/>
                </a:solidFill>
              </a:defRPr>
            </a:lvl2pPr>
            <a:lvl3pPr lvl="2" algn="l">
              <a:lnSpc>
                <a:spcPct val="100000"/>
              </a:lnSpc>
              <a:spcBef>
                <a:spcPts val="0"/>
              </a:spcBef>
              <a:spcAft>
                <a:spcPts val="0"/>
              </a:spcAft>
              <a:buClr>
                <a:schemeClr val="dk1"/>
              </a:buClr>
              <a:buSzPts val="2000"/>
              <a:buNone/>
              <a:defRPr sz="2000">
                <a:solidFill>
                  <a:schemeClr val="dk1"/>
                </a:solidFill>
              </a:defRPr>
            </a:lvl3pPr>
            <a:lvl4pPr lvl="3" algn="l">
              <a:lnSpc>
                <a:spcPct val="100000"/>
              </a:lnSpc>
              <a:spcBef>
                <a:spcPts val="0"/>
              </a:spcBef>
              <a:spcAft>
                <a:spcPts val="0"/>
              </a:spcAft>
              <a:buClr>
                <a:schemeClr val="dk1"/>
              </a:buClr>
              <a:buSzPts val="2000"/>
              <a:buNone/>
              <a:defRPr sz="2000">
                <a:solidFill>
                  <a:schemeClr val="dk1"/>
                </a:solidFill>
              </a:defRPr>
            </a:lvl4pPr>
            <a:lvl5pPr lvl="4" algn="l">
              <a:lnSpc>
                <a:spcPct val="100000"/>
              </a:lnSpc>
              <a:spcBef>
                <a:spcPts val="0"/>
              </a:spcBef>
              <a:spcAft>
                <a:spcPts val="0"/>
              </a:spcAft>
              <a:buClr>
                <a:schemeClr val="dk1"/>
              </a:buClr>
              <a:buSzPts val="2000"/>
              <a:buNone/>
              <a:defRPr sz="2000">
                <a:solidFill>
                  <a:schemeClr val="dk1"/>
                </a:solidFill>
              </a:defRPr>
            </a:lvl5pPr>
            <a:lvl6pPr lvl="5" algn="l">
              <a:lnSpc>
                <a:spcPct val="100000"/>
              </a:lnSpc>
              <a:spcBef>
                <a:spcPts val="0"/>
              </a:spcBef>
              <a:spcAft>
                <a:spcPts val="0"/>
              </a:spcAft>
              <a:buClr>
                <a:schemeClr val="dk1"/>
              </a:buClr>
              <a:buSzPts val="2000"/>
              <a:buNone/>
              <a:defRPr sz="2000">
                <a:solidFill>
                  <a:schemeClr val="dk1"/>
                </a:solidFill>
              </a:defRPr>
            </a:lvl6pPr>
            <a:lvl7pPr lvl="6" algn="l">
              <a:lnSpc>
                <a:spcPct val="100000"/>
              </a:lnSpc>
              <a:spcBef>
                <a:spcPts val="0"/>
              </a:spcBef>
              <a:spcAft>
                <a:spcPts val="0"/>
              </a:spcAft>
              <a:buClr>
                <a:schemeClr val="dk1"/>
              </a:buClr>
              <a:buSzPts val="2000"/>
              <a:buNone/>
              <a:defRPr sz="2000">
                <a:solidFill>
                  <a:schemeClr val="dk1"/>
                </a:solidFill>
              </a:defRPr>
            </a:lvl7pPr>
            <a:lvl8pPr lvl="7" algn="l">
              <a:lnSpc>
                <a:spcPct val="100000"/>
              </a:lnSpc>
              <a:spcBef>
                <a:spcPts val="0"/>
              </a:spcBef>
              <a:spcAft>
                <a:spcPts val="0"/>
              </a:spcAft>
              <a:buClr>
                <a:schemeClr val="dk1"/>
              </a:buClr>
              <a:buSzPts val="2000"/>
              <a:buNone/>
              <a:defRPr sz="2000">
                <a:solidFill>
                  <a:schemeClr val="dk1"/>
                </a:solidFill>
              </a:defRPr>
            </a:lvl8pPr>
            <a:lvl9pPr lvl="8" algn="l">
              <a:lnSpc>
                <a:spcPct val="100000"/>
              </a:lnSpc>
              <a:spcBef>
                <a:spcPts val="0"/>
              </a:spcBef>
              <a:spcAft>
                <a:spcPts val="0"/>
              </a:spcAft>
              <a:buClr>
                <a:schemeClr val="dk1"/>
              </a:buClr>
              <a:buSzPts val="2000"/>
              <a:buNone/>
              <a:defRPr sz="2000">
                <a:solidFill>
                  <a:schemeClr val="dk1"/>
                </a:solidFill>
              </a:defRPr>
            </a:lvl9pPr>
          </a:lstStyle>
          <a:p/>
        </p:txBody>
      </p:sp>
      <p:sp>
        <p:nvSpPr>
          <p:cNvPr id="12" name="Google Shape;12;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3" name="Google Shape;13;p44"/>
          <p:cNvPicPr preferRelativeResize="0"/>
          <p:nvPr/>
        </p:nvPicPr>
        <p:blipFill rotWithShape="1">
          <a:blip r:embed="rId2">
            <a:alphaModFix/>
          </a:blip>
          <a:srcRect b="0" l="0" r="0" t="0"/>
          <a:stretch/>
        </p:blipFill>
        <p:spPr>
          <a:xfrm>
            <a:off x="371225" y="346850"/>
            <a:ext cx="1016575" cy="2642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 name="Shape 53"/>
        <p:cNvGrpSpPr/>
        <p:nvPr/>
      </p:nvGrpSpPr>
      <p:grpSpPr>
        <a:xfrm>
          <a:off x="0" y="0"/>
          <a:ext cx="0" cy="0"/>
          <a:chOff x="0" y="0"/>
          <a:chExt cx="0" cy="0"/>
        </a:xfrm>
      </p:grpSpPr>
      <p:sp>
        <p:nvSpPr>
          <p:cNvPr id="54" name="Google Shape;54;p5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5" name="Google Shape;55;p5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30200" lvl="0" marL="457200" algn="ctr">
              <a:lnSpc>
                <a:spcPct val="115000"/>
              </a:lnSpc>
              <a:spcBef>
                <a:spcPts val="0"/>
              </a:spcBef>
              <a:spcAft>
                <a:spcPts val="0"/>
              </a:spcAft>
              <a:buClr>
                <a:schemeClr val="dk1"/>
              </a:buClr>
              <a:buSzPts val="1600"/>
              <a:buChar char="●"/>
              <a:defRPr sz="1600">
                <a:solidFill>
                  <a:schemeClr val="dk1"/>
                </a:solidFill>
              </a:defRPr>
            </a:lvl1pPr>
            <a:lvl2pPr indent="-304800" lvl="1" marL="914400" algn="ctr">
              <a:lnSpc>
                <a:spcPct val="115000"/>
              </a:lnSpc>
              <a:spcBef>
                <a:spcPts val="0"/>
              </a:spcBef>
              <a:spcAft>
                <a:spcPts val="0"/>
              </a:spcAft>
              <a:buClr>
                <a:schemeClr val="dk1"/>
              </a:buClr>
              <a:buSzPts val="1200"/>
              <a:buChar char="○"/>
              <a:defRPr sz="1200">
                <a:solidFill>
                  <a:schemeClr val="dk1"/>
                </a:solidFill>
              </a:defRPr>
            </a:lvl2pPr>
            <a:lvl3pPr indent="-304800" lvl="2" marL="1371600" algn="ctr">
              <a:lnSpc>
                <a:spcPct val="115000"/>
              </a:lnSpc>
              <a:spcBef>
                <a:spcPts val="0"/>
              </a:spcBef>
              <a:spcAft>
                <a:spcPts val="0"/>
              </a:spcAft>
              <a:buClr>
                <a:schemeClr val="dk1"/>
              </a:buClr>
              <a:buSzPts val="1200"/>
              <a:buChar char="■"/>
              <a:defRPr sz="1200">
                <a:solidFill>
                  <a:schemeClr val="dk1"/>
                </a:solidFill>
              </a:defRPr>
            </a:lvl3pPr>
            <a:lvl4pPr indent="-304800" lvl="3" marL="1828800" algn="ctr">
              <a:lnSpc>
                <a:spcPct val="115000"/>
              </a:lnSpc>
              <a:spcBef>
                <a:spcPts val="0"/>
              </a:spcBef>
              <a:spcAft>
                <a:spcPts val="0"/>
              </a:spcAft>
              <a:buClr>
                <a:schemeClr val="dk1"/>
              </a:buClr>
              <a:buSzPts val="1200"/>
              <a:buChar char="●"/>
              <a:defRPr sz="1200">
                <a:solidFill>
                  <a:schemeClr val="dk1"/>
                </a:solidFill>
              </a:defRPr>
            </a:lvl4pPr>
            <a:lvl5pPr indent="-304800" lvl="4" marL="2286000" algn="ctr">
              <a:lnSpc>
                <a:spcPct val="115000"/>
              </a:lnSpc>
              <a:spcBef>
                <a:spcPts val="0"/>
              </a:spcBef>
              <a:spcAft>
                <a:spcPts val="0"/>
              </a:spcAft>
              <a:buClr>
                <a:schemeClr val="dk1"/>
              </a:buClr>
              <a:buSzPts val="1200"/>
              <a:buChar char="○"/>
              <a:defRPr sz="1200">
                <a:solidFill>
                  <a:schemeClr val="dk1"/>
                </a:solidFill>
              </a:defRPr>
            </a:lvl5pPr>
            <a:lvl6pPr indent="-304800" lvl="5" marL="2743200" algn="ctr">
              <a:lnSpc>
                <a:spcPct val="115000"/>
              </a:lnSpc>
              <a:spcBef>
                <a:spcPts val="0"/>
              </a:spcBef>
              <a:spcAft>
                <a:spcPts val="0"/>
              </a:spcAft>
              <a:buClr>
                <a:schemeClr val="dk1"/>
              </a:buClr>
              <a:buSzPts val="1200"/>
              <a:buChar char="■"/>
              <a:defRPr sz="1200">
                <a:solidFill>
                  <a:schemeClr val="dk1"/>
                </a:solidFill>
              </a:defRPr>
            </a:lvl6pPr>
            <a:lvl7pPr indent="-304800" lvl="6" marL="3200400" algn="ctr">
              <a:lnSpc>
                <a:spcPct val="115000"/>
              </a:lnSpc>
              <a:spcBef>
                <a:spcPts val="0"/>
              </a:spcBef>
              <a:spcAft>
                <a:spcPts val="0"/>
              </a:spcAft>
              <a:buClr>
                <a:schemeClr val="dk1"/>
              </a:buClr>
              <a:buSzPts val="1200"/>
              <a:buChar char="●"/>
              <a:defRPr sz="1200">
                <a:solidFill>
                  <a:schemeClr val="dk1"/>
                </a:solidFill>
              </a:defRPr>
            </a:lvl7pPr>
            <a:lvl8pPr indent="-304800" lvl="7" marL="3657600" algn="ctr">
              <a:lnSpc>
                <a:spcPct val="115000"/>
              </a:lnSpc>
              <a:spcBef>
                <a:spcPts val="0"/>
              </a:spcBef>
              <a:spcAft>
                <a:spcPts val="0"/>
              </a:spcAft>
              <a:buClr>
                <a:schemeClr val="dk1"/>
              </a:buClr>
              <a:buSzPts val="1200"/>
              <a:buChar char="○"/>
              <a:defRPr sz="1200">
                <a:solidFill>
                  <a:schemeClr val="dk1"/>
                </a:solidFill>
              </a:defRPr>
            </a:lvl8pPr>
            <a:lvl9pPr indent="-304800" lvl="8" marL="4114800" algn="ctr">
              <a:lnSpc>
                <a:spcPct val="115000"/>
              </a:lnSpc>
              <a:spcBef>
                <a:spcPts val="0"/>
              </a:spcBef>
              <a:spcAft>
                <a:spcPts val="0"/>
              </a:spcAft>
              <a:buClr>
                <a:schemeClr val="dk1"/>
              </a:buClr>
              <a:buSzPts val="1200"/>
              <a:buChar char="■"/>
              <a:defRPr sz="1200">
                <a:solidFill>
                  <a:schemeClr val="dk1"/>
                </a:solidFill>
              </a:defRPr>
            </a:lvl9pPr>
          </a:lstStyle>
          <a:p/>
        </p:txBody>
      </p:sp>
      <p:sp>
        <p:nvSpPr>
          <p:cNvPr id="56" name="Google Shape;56;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7" name="Google Shape;57;p53"/>
          <p:cNvPicPr preferRelativeResize="0"/>
          <p:nvPr/>
        </p:nvPicPr>
        <p:blipFill rotWithShape="1">
          <a:blip r:embed="rId2">
            <a:alphaModFix/>
          </a:blip>
          <a:srcRect b="0" l="0" r="0" t="0"/>
          <a:stretch/>
        </p:blipFill>
        <p:spPr>
          <a:xfrm>
            <a:off x="371225" y="346850"/>
            <a:ext cx="914427" cy="23765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60" name="Google Shape;60;p54"/>
          <p:cNvPicPr preferRelativeResize="0"/>
          <p:nvPr/>
        </p:nvPicPr>
        <p:blipFill rotWithShape="1">
          <a:blip r:embed="rId2">
            <a:alphaModFix/>
          </a:blip>
          <a:srcRect b="0" l="0" r="0" t="0"/>
          <a:stretch/>
        </p:blipFill>
        <p:spPr>
          <a:xfrm>
            <a:off x="371225" y="346850"/>
            <a:ext cx="914427" cy="2376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45"/>
          <p:cNvSpPr txBox="1"/>
          <p:nvPr>
            <p:ph type="title"/>
          </p:nvPr>
        </p:nvSpPr>
        <p:spPr>
          <a:xfrm>
            <a:off x="311700" y="590100"/>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6" name="Google Shape;16;p45"/>
          <p:cNvSpPr txBox="1"/>
          <p:nvPr>
            <p:ph idx="1" type="body"/>
          </p:nvPr>
        </p:nvSpPr>
        <p:spPr>
          <a:xfrm>
            <a:off x="311700" y="1297550"/>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Clr>
                <a:schemeClr val="dk1"/>
              </a:buClr>
              <a:buSzPts val="1800"/>
              <a:buChar char="●"/>
              <a:defRPr>
                <a:solidFill>
                  <a:schemeClr val="dk1"/>
                </a:solidFill>
              </a:defRPr>
            </a:lvl1pPr>
            <a:lvl2pPr indent="-317500" lvl="1" marL="914400" algn="l">
              <a:lnSpc>
                <a:spcPct val="115000"/>
              </a:lnSpc>
              <a:spcBef>
                <a:spcPts val="0"/>
              </a:spcBef>
              <a:spcAft>
                <a:spcPts val="0"/>
              </a:spcAft>
              <a:buClr>
                <a:schemeClr val="dk1"/>
              </a:buClr>
              <a:buSzPts val="1400"/>
              <a:buChar char="○"/>
              <a:defRPr>
                <a:solidFill>
                  <a:schemeClr val="dk1"/>
                </a:solidFill>
              </a:defRPr>
            </a:lvl2pPr>
            <a:lvl3pPr indent="-317500" lvl="2" marL="1371600" algn="l">
              <a:lnSpc>
                <a:spcPct val="115000"/>
              </a:lnSpc>
              <a:spcBef>
                <a:spcPts val="0"/>
              </a:spcBef>
              <a:spcAft>
                <a:spcPts val="0"/>
              </a:spcAft>
              <a:buClr>
                <a:schemeClr val="dk1"/>
              </a:buClr>
              <a:buSzPts val="1400"/>
              <a:buChar char="■"/>
              <a:defRPr>
                <a:solidFill>
                  <a:schemeClr val="dk1"/>
                </a:solidFill>
              </a:defRPr>
            </a:lvl3pPr>
            <a:lvl4pPr indent="-317500" lvl="3" marL="1828800" algn="l">
              <a:lnSpc>
                <a:spcPct val="115000"/>
              </a:lnSpc>
              <a:spcBef>
                <a:spcPts val="0"/>
              </a:spcBef>
              <a:spcAft>
                <a:spcPts val="0"/>
              </a:spcAft>
              <a:buClr>
                <a:schemeClr val="dk1"/>
              </a:buClr>
              <a:buSzPts val="1400"/>
              <a:buChar char="●"/>
              <a:defRPr>
                <a:solidFill>
                  <a:schemeClr val="dk1"/>
                </a:solidFill>
              </a:defRPr>
            </a:lvl4pPr>
            <a:lvl5pPr indent="-317500" lvl="4" marL="2286000" algn="l">
              <a:lnSpc>
                <a:spcPct val="115000"/>
              </a:lnSpc>
              <a:spcBef>
                <a:spcPts val="0"/>
              </a:spcBef>
              <a:spcAft>
                <a:spcPts val="0"/>
              </a:spcAft>
              <a:buClr>
                <a:schemeClr val="dk1"/>
              </a:buClr>
              <a:buSzPts val="1400"/>
              <a:buChar char="○"/>
              <a:defRPr>
                <a:solidFill>
                  <a:schemeClr val="dk1"/>
                </a:solidFill>
              </a:defRPr>
            </a:lvl5pPr>
            <a:lvl6pPr indent="-317500" lvl="5" marL="2743200" algn="l">
              <a:lnSpc>
                <a:spcPct val="115000"/>
              </a:lnSpc>
              <a:spcBef>
                <a:spcPts val="0"/>
              </a:spcBef>
              <a:spcAft>
                <a:spcPts val="0"/>
              </a:spcAft>
              <a:buClr>
                <a:schemeClr val="dk1"/>
              </a:buClr>
              <a:buSzPts val="1400"/>
              <a:buChar char="■"/>
              <a:defRPr>
                <a:solidFill>
                  <a:schemeClr val="dk1"/>
                </a:solidFill>
              </a:defRPr>
            </a:lvl6pPr>
            <a:lvl7pPr indent="-317500" lvl="6" marL="3200400" algn="l">
              <a:lnSpc>
                <a:spcPct val="115000"/>
              </a:lnSpc>
              <a:spcBef>
                <a:spcPts val="0"/>
              </a:spcBef>
              <a:spcAft>
                <a:spcPts val="0"/>
              </a:spcAft>
              <a:buClr>
                <a:schemeClr val="dk1"/>
              </a:buClr>
              <a:buSzPts val="1400"/>
              <a:buChar char="●"/>
              <a:defRPr>
                <a:solidFill>
                  <a:schemeClr val="dk1"/>
                </a:solidFill>
              </a:defRPr>
            </a:lvl7pPr>
            <a:lvl8pPr indent="-317500" lvl="7" marL="3657600" algn="l">
              <a:lnSpc>
                <a:spcPct val="115000"/>
              </a:lnSpc>
              <a:spcBef>
                <a:spcPts val="0"/>
              </a:spcBef>
              <a:spcAft>
                <a:spcPts val="0"/>
              </a:spcAft>
              <a:buClr>
                <a:schemeClr val="dk1"/>
              </a:buClr>
              <a:buSzPts val="1400"/>
              <a:buChar char="○"/>
              <a:defRPr>
                <a:solidFill>
                  <a:schemeClr val="dk1"/>
                </a:solidFill>
              </a:defRPr>
            </a:lvl8pPr>
            <a:lvl9pPr indent="-317500" lvl="8" marL="4114800" algn="l">
              <a:lnSpc>
                <a:spcPct val="115000"/>
              </a:lnSpc>
              <a:spcBef>
                <a:spcPts val="0"/>
              </a:spcBef>
              <a:spcAft>
                <a:spcPts val="0"/>
              </a:spcAft>
              <a:buClr>
                <a:schemeClr val="dk1"/>
              </a:buClr>
              <a:buSzPts val="1400"/>
              <a:buChar char="■"/>
              <a:defRPr>
                <a:solidFill>
                  <a:schemeClr val="dk1"/>
                </a:solidFill>
              </a:defRPr>
            </a:lvl9pPr>
          </a:lstStyle>
          <a:p/>
        </p:txBody>
      </p:sp>
      <p:sp>
        <p:nvSpPr>
          <p:cNvPr id="17" name="Google Shape;17;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18" name="Google Shape;18;p45"/>
          <p:cNvPicPr preferRelativeResize="0"/>
          <p:nvPr/>
        </p:nvPicPr>
        <p:blipFill rotWithShape="1">
          <a:blip r:embed="rId2">
            <a:alphaModFix/>
          </a:blip>
          <a:srcRect b="0" l="0" r="0" t="0"/>
          <a:stretch/>
        </p:blipFill>
        <p:spPr>
          <a:xfrm>
            <a:off x="8357600" y="367000"/>
            <a:ext cx="419851" cy="2880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46"/>
          <p:cNvSpPr txBox="1"/>
          <p:nvPr>
            <p:ph type="title"/>
          </p:nvPr>
        </p:nvSpPr>
        <p:spPr>
          <a:xfrm>
            <a:off x="311700" y="2001125"/>
            <a:ext cx="8520600" cy="841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21" name="Google Shape;21;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22" name="Google Shape;22;p46"/>
          <p:cNvPicPr preferRelativeResize="0"/>
          <p:nvPr/>
        </p:nvPicPr>
        <p:blipFill rotWithShape="1">
          <a:blip r:embed="rId2">
            <a:alphaModFix/>
          </a:blip>
          <a:srcRect b="0" l="0" r="0" t="0"/>
          <a:stretch/>
        </p:blipFill>
        <p:spPr>
          <a:xfrm>
            <a:off x="371225" y="346850"/>
            <a:ext cx="914427" cy="2376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4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 name="Google Shape;25;p4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Clr>
                <a:schemeClr val="dk1"/>
              </a:buClr>
              <a:buSzPts val="1400"/>
              <a:buChar char="●"/>
              <a:defRPr sz="1400">
                <a:solidFill>
                  <a:schemeClr val="dk1"/>
                </a:solidFill>
              </a:defRPr>
            </a:lvl1pPr>
            <a:lvl2pPr indent="-304800" lvl="1" marL="914400" algn="l">
              <a:lnSpc>
                <a:spcPct val="115000"/>
              </a:lnSpc>
              <a:spcBef>
                <a:spcPts val="0"/>
              </a:spcBef>
              <a:spcAft>
                <a:spcPts val="0"/>
              </a:spcAft>
              <a:buClr>
                <a:schemeClr val="dk1"/>
              </a:buClr>
              <a:buSzPts val="1200"/>
              <a:buChar char="○"/>
              <a:defRPr sz="1200">
                <a:solidFill>
                  <a:schemeClr val="dk1"/>
                </a:solidFill>
              </a:defRPr>
            </a:lvl2pPr>
            <a:lvl3pPr indent="-304800" lvl="2" marL="1371600" algn="l">
              <a:lnSpc>
                <a:spcPct val="115000"/>
              </a:lnSpc>
              <a:spcBef>
                <a:spcPts val="0"/>
              </a:spcBef>
              <a:spcAft>
                <a:spcPts val="0"/>
              </a:spcAft>
              <a:buClr>
                <a:schemeClr val="dk1"/>
              </a:buClr>
              <a:buSzPts val="1200"/>
              <a:buChar char="■"/>
              <a:defRPr sz="1200">
                <a:solidFill>
                  <a:schemeClr val="dk1"/>
                </a:solidFill>
              </a:defRPr>
            </a:lvl3pPr>
            <a:lvl4pPr indent="-304800" lvl="3" marL="1828800" algn="l">
              <a:lnSpc>
                <a:spcPct val="115000"/>
              </a:lnSpc>
              <a:spcBef>
                <a:spcPts val="0"/>
              </a:spcBef>
              <a:spcAft>
                <a:spcPts val="0"/>
              </a:spcAft>
              <a:buClr>
                <a:schemeClr val="dk1"/>
              </a:buClr>
              <a:buSzPts val="1200"/>
              <a:buChar char="●"/>
              <a:defRPr sz="1200">
                <a:solidFill>
                  <a:schemeClr val="dk1"/>
                </a:solidFill>
              </a:defRPr>
            </a:lvl4pPr>
            <a:lvl5pPr indent="-304800" lvl="4" marL="2286000" algn="l">
              <a:lnSpc>
                <a:spcPct val="115000"/>
              </a:lnSpc>
              <a:spcBef>
                <a:spcPts val="0"/>
              </a:spcBef>
              <a:spcAft>
                <a:spcPts val="0"/>
              </a:spcAft>
              <a:buClr>
                <a:schemeClr val="dk1"/>
              </a:buClr>
              <a:buSzPts val="1200"/>
              <a:buChar char="○"/>
              <a:defRPr sz="1200">
                <a:solidFill>
                  <a:schemeClr val="dk1"/>
                </a:solidFill>
              </a:defRPr>
            </a:lvl5pPr>
            <a:lvl6pPr indent="-304800" lvl="5" marL="2743200" algn="l">
              <a:lnSpc>
                <a:spcPct val="115000"/>
              </a:lnSpc>
              <a:spcBef>
                <a:spcPts val="0"/>
              </a:spcBef>
              <a:spcAft>
                <a:spcPts val="0"/>
              </a:spcAft>
              <a:buClr>
                <a:schemeClr val="dk1"/>
              </a:buClr>
              <a:buSzPts val="1200"/>
              <a:buChar char="■"/>
              <a:defRPr sz="1200">
                <a:solidFill>
                  <a:schemeClr val="dk1"/>
                </a:solidFill>
              </a:defRPr>
            </a:lvl6pPr>
            <a:lvl7pPr indent="-304800" lvl="6" marL="3200400" algn="l">
              <a:lnSpc>
                <a:spcPct val="115000"/>
              </a:lnSpc>
              <a:spcBef>
                <a:spcPts val="0"/>
              </a:spcBef>
              <a:spcAft>
                <a:spcPts val="0"/>
              </a:spcAft>
              <a:buClr>
                <a:schemeClr val="dk1"/>
              </a:buClr>
              <a:buSzPts val="1200"/>
              <a:buChar char="●"/>
              <a:defRPr sz="1200">
                <a:solidFill>
                  <a:schemeClr val="dk1"/>
                </a:solidFill>
              </a:defRPr>
            </a:lvl7pPr>
            <a:lvl8pPr indent="-304800" lvl="7" marL="3657600" algn="l">
              <a:lnSpc>
                <a:spcPct val="115000"/>
              </a:lnSpc>
              <a:spcBef>
                <a:spcPts val="0"/>
              </a:spcBef>
              <a:spcAft>
                <a:spcPts val="0"/>
              </a:spcAft>
              <a:buClr>
                <a:schemeClr val="dk1"/>
              </a:buClr>
              <a:buSzPts val="1200"/>
              <a:buChar char="○"/>
              <a:defRPr sz="1200">
                <a:solidFill>
                  <a:schemeClr val="dk1"/>
                </a:solidFill>
              </a:defRPr>
            </a:lvl8pPr>
            <a:lvl9pPr indent="-304800" lvl="8" marL="4114800" algn="l">
              <a:lnSpc>
                <a:spcPct val="115000"/>
              </a:lnSpc>
              <a:spcBef>
                <a:spcPts val="0"/>
              </a:spcBef>
              <a:spcAft>
                <a:spcPts val="0"/>
              </a:spcAft>
              <a:buClr>
                <a:schemeClr val="dk1"/>
              </a:buClr>
              <a:buSzPts val="1200"/>
              <a:buChar char="■"/>
              <a:defRPr sz="1200">
                <a:solidFill>
                  <a:schemeClr val="dk1"/>
                </a:solidFill>
              </a:defRPr>
            </a:lvl9pPr>
          </a:lstStyle>
          <a:p/>
        </p:txBody>
      </p:sp>
      <p:sp>
        <p:nvSpPr>
          <p:cNvPr id="26" name="Google Shape;26;p4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Clr>
                <a:schemeClr val="dk1"/>
              </a:buClr>
              <a:buSzPts val="1400"/>
              <a:buChar char="●"/>
              <a:defRPr sz="1400">
                <a:solidFill>
                  <a:schemeClr val="dk1"/>
                </a:solidFill>
              </a:defRPr>
            </a:lvl1pPr>
            <a:lvl2pPr indent="-304800" lvl="1" marL="914400" algn="l">
              <a:lnSpc>
                <a:spcPct val="115000"/>
              </a:lnSpc>
              <a:spcBef>
                <a:spcPts val="0"/>
              </a:spcBef>
              <a:spcAft>
                <a:spcPts val="0"/>
              </a:spcAft>
              <a:buClr>
                <a:schemeClr val="dk1"/>
              </a:buClr>
              <a:buSzPts val="1200"/>
              <a:buChar char="○"/>
              <a:defRPr sz="1200">
                <a:solidFill>
                  <a:schemeClr val="dk1"/>
                </a:solidFill>
              </a:defRPr>
            </a:lvl2pPr>
            <a:lvl3pPr indent="-304800" lvl="2" marL="1371600" algn="l">
              <a:lnSpc>
                <a:spcPct val="115000"/>
              </a:lnSpc>
              <a:spcBef>
                <a:spcPts val="0"/>
              </a:spcBef>
              <a:spcAft>
                <a:spcPts val="0"/>
              </a:spcAft>
              <a:buClr>
                <a:schemeClr val="dk1"/>
              </a:buClr>
              <a:buSzPts val="1200"/>
              <a:buChar char="■"/>
              <a:defRPr sz="1200">
                <a:solidFill>
                  <a:schemeClr val="dk1"/>
                </a:solidFill>
              </a:defRPr>
            </a:lvl3pPr>
            <a:lvl4pPr indent="-304800" lvl="3" marL="1828800" algn="l">
              <a:lnSpc>
                <a:spcPct val="115000"/>
              </a:lnSpc>
              <a:spcBef>
                <a:spcPts val="0"/>
              </a:spcBef>
              <a:spcAft>
                <a:spcPts val="0"/>
              </a:spcAft>
              <a:buClr>
                <a:schemeClr val="dk1"/>
              </a:buClr>
              <a:buSzPts val="1200"/>
              <a:buChar char="●"/>
              <a:defRPr sz="1200">
                <a:solidFill>
                  <a:schemeClr val="dk1"/>
                </a:solidFill>
              </a:defRPr>
            </a:lvl4pPr>
            <a:lvl5pPr indent="-304800" lvl="4" marL="2286000" algn="l">
              <a:lnSpc>
                <a:spcPct val="115000"/>
              </a:lnSpc>
              <a:spcBef>
                <a:spcPts val="0"/>
              </a:spcBef>
              <a:spcAft>
                <a:spcPts val="0"/>
              </a:spcAft>
              <a:buClr>
                <a:schemeClr val="dk1"/>
              </a:buClr>
              <a:buSzPts val="1200"/>
              <a:buChar char="○"/>
              <a:defRPr sz="1200">
                <a:solidFill>
                  <a:schemeClr val="dk1"/>
                </a:solidFill>
              </a:defRPr>
            </a:lvl5pPr>
            <a:lvl6pPr indent="-304800" lvl="5" marL="2743200" algn="l">
              <a:lnSpc>
                <a:spcPct val="115000"/>
              </a:lnSpc>
              <a:spcBef>
                <a:spcPts val="0"/>
              </a:spcBef>
              <a:spcAft>
                <a:spcPts val="0"/>
              </a:spcAft>
              <a:buClr>
                <a:schemeClr val="dk1"/>
              </a:buClr>
              <a:buSzPts val="1200"/>
              <a:buChar char="■"/>
              <a:defRPr sz="1200">
                <a:solidFill>
                  <a:schemeClr val="dk1"/>
                </a:solidFill>
              </a:defRPr>
            </a:lvl6pPr>
            <a:lvl7pPr indent="-304800" lvl="6" marL="3200400" algn="l">
              <a:lnSpc>
                <a:spcPct val="115000"/>
              </a:lnSpc>
              <a:spcBef>
                <a:spcPts val="0"/>
              </a:spcBef>
              <a:spcAft>
                <a:spcPts val="0"/>
              </a:spcAft>
              <a:buClr>
                <a:schemeClr val="dk1"/>
              </a:buClr>
              <a:buSzPts val="1200"/>
              <a:buChar char="●"/>
              <a:defRPr sz="1200">
                <a:solidFill>
                  <a:schemeClr val="dk1"/>
                </a:solidFill>
              </a:defRPr>
            </a:lvl7pPr>
            <a:lvl8pPr indent="-304800" lvl="7" marL="3657600" algn="l">
              <a:lnSpc>
                <a:spcPct val="115000"/>
              </a:lnSpc>
              <a:spcBef>
                <a:spcPts val="0"/>
              </a:spcBef>
              <a:spcAft>
                <a:spcPts val="0"/>
              </a:spcAft>
              <a:buClr>
                <a:schemeClr val="dk1"/>
              </a:buClr>
              <a:buSzPts val="1200"/>
              <a:buChar char="○"/>
              <a:defRPr sz="1200">
                <a:solidFill>
                  <a:schemeClr val="dk1"/>
                </a:solidFill>
              </a:defRPr>
            </a:lvl8pPr>
            <a:lvl9pPr indent="-304800" lvl="8" marL="4114800" algn="l">
              <a:lnSpc>
                <a:spcPct val="115000"/>
              </a:lnSpc>
              <a:spcBef>
                <a:spcPts val="0"/>
              </a:spcBef>
              <a:spcAft>
                <a:spcPts val="0"/>
              </a:spcAft>
              <a:buClr>
                <a:schemeClr val="dk1"/>
              </a:buClr>
              <a:buSzPts val="1200"/>
              <a:buChar char="■"/>
              <a:defRPr sz="1200">
                <a:solidFill>
                  <a:schemeClr val="dk1"/>
                </a:solidFill>
              </a:defRPr>
            </a:lvl9pPr>
          </a:lstStyle>
          <a:p/>
        </p:txBody>
      </p:sp>
      <p:sp>
        <p:nvSpPr>
          <p:cNvPr id="27" name="Google Shape;27;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28" name="Google Shape;28;p47"/>
          <p:cNvPicPr preferRelativeResize="0"/>
          <p:nvPr/>
        </p:nvPicPr>
        <p:blipFill rotWithShape="1">
          <a:blip r:embed="rId2">
            <a:alphaModFix/>
          </a:blip>
          <a:srcRect b="0" l="0" r="0" t="0"/>
          <a:stretch/>
        </p:blipFill>
        <p:spPr>
          <a:xfrm>
            <a:off x="8357600" y="367000"/>
            <a:ext cx="419851" cy="28802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32" name="Google Shape;32;p48"/>
          <p:cNvPicPr preferRelativeResize="0"/>
          <p:nvPr/>
        </p:nvPicPr>
        <p:blipFill rotWithShape="1">
          <a:blip r:embed="rId2">
            <a:alphaModFix/>
          </a:blip>
          <a:srcRect b="0" l="0" r="0" t="0"/>
          <a:stretch/>
        </p:blipFill>
        <p:spPr>
          <a:xfrm>
            <a:off x="8357600" y="367000"/>
            <a:ext cx="419851" cy="2880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4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5" name="Google Shape;35;p4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Clr>
                <a:schemeClr val="dk1"/>
              </a:buClr>
              <a:buSzPts val="1200"/>
              <a:buChar char="●"/>
              <a:defRPr sz="1200">
                <a:solidFill>
                  <a:schemeClr val="dk1"/>
                </a:solidFill>
              </a:defRPr>
            </a:lvl1pPr>
            <a:lvl2pPr indent="-304800" lvl="1" marL="914400" algn="l">
              <a:lnSpc>
                <a:spcPct val="115000"/>
              </a:lnSpc>
              <a:spcBef>
                <a:spcPts val="0"/>
              </a:spcBef>
              <a:spcAft>
                <a:spcPts val="0"/>
              </a:spcAft>
              <a:buClr>
                <a:schemeClr val="dk1"/>
              </a:buClr>
              <a:buSzPts val="1200"/>
              <a:buChar char="○"/>
              <a:defRPr sz="1200">
                <a:solidFill>
                  <a:schemeClr val="dk1"/>
                </a:solidFill>
              </a:defRPr>
            </a:lvl2pPr>
            <a:lvl3pPr indent="-304800" lvl="2" marL="1371600" algn="l">
              <a:lnSpc>
                <a:spcPct val="115000"/>
              </a:lnSpc>
              <a:spcBef>
                <a:spcPts val="0"/>
              </a:spcBef>
              <a:spcAft>
                <a:spcPts val="0"/>
              </a:spcAft>
              <a:buClr>
                <a:schemeClr val="dk1"/>
              </a:buClr>
              <a:buSzPts val="1200"/>
              <a:buChar char="■"/>
              <a:defRPr sz="1200">
                <a:solidFill>
                  <a:schemeClr val="dk1"/>
                </a:solidFill>
              </a:defRPr>
            </a:lvl3pPr>
            <a:lvl4pPr indent="-304800" lvl="3" marL="1828800" algn="l">
              <a:lnSpc>
                <a:spcPct val="115000"/>
              </a:lnSpc>
              <a:spcBef>
                <a:spcPts val="0"/>
              </a:spcBef>
              <a:spcAft>
                <a:spcPts val="0"/>
              </a:spcAft>
              <a:buClr>
                <a:schemeClr val="dk1"/>
              </a:buClr>
              <a:buSzPts val="1200"/>
              <a:buChar char="●"/>
              <a:defRPr sz="1200">
                <a:solidFill>
                  <a:schemeClr val="dk1"/>
                </a:solidFill>
              </a:defRPr>
            </a:lvl4pPr>
            <a:lvl5pPr indent="-304800" lvl="4" marL="2286000" algn="l">
              <a:lnSpc>
                <a:spcPct val="115000"/>
              </a:lnSpc>
              <a:spcBef>
                <a:spcPts val="0"/>
              </a:spcBef>
              <a:spcAft>
                <a:spcPts val="0"/>
              </a:spcAft>
              <a:buClr>
                <a:schemeClr val="dk1"/>
              </a:buClr>
              <a:buSzPts val="1200"/>
              <a:buChar char="○"/>
              <a:defRPr sz="1200">
                <a:solidFill>
                  <a:schemeClr val="dk1"/>
                </a:solidFill>
              </a:defRPr>
            </a:lvl5pPr>
            <a:lvl6pPr indent="-304800" lvl="5" marL="2743200" algn="l">
              <a:lnSpc>
                <a:spcPct val="115000"/>
              </a:lnSpc>
              <a:spcBef>
                <a:spcPts val="0"/>
              </a:spcBef>
              <a:spcAft>
                <a:spcPts val="0"/>
              </a:spcAft>
              <a:buClr>
                <a:schemeClr val="dk1"/>
              </a:buClr>
              <a:buSzPts val="1200"/>
              <a:buChar char="■"/>
              <a:defRPr sz="1200">
                <a:solidFill>
                  <a:schemeClr val="dk1"/>
                </a:solidFill>
              </a:defRPr>
            </a:lvl6pPr>
            <a:lvl7pPr indent="-304800" lvl="6" marL="3200400" algn="l">
              <a:lnSpc>
                <a:spcPct val="115000"/>
              </a:lnSpc>
              <a:spcBef>
                <a:spcPts val="0"/>
              </a:spcBef>
              <a:spcAft>
                <a:spcPts val="0"/>
              </a:spcAft>
              <a:buClr>
                <a:schemeClr val="dk1"/>
              </a:buClr>
              <a:buSzPts val="1200"/>
              <a:buChar char="●"/>
              <a:defRPr sz="1200">
                <a:solidFill>
                  <a:schemeClr val="dk1"/>
                </a:solidFill>
              </a:defRPr>
            </a:lvl7pPr>
            <a:lvl8pPr indent="-304800" lvl="7" marL="3657600" algn="l">
              <a:lnSpc>
                <a:spcPct val="115000"/>
              </a:lnSpc>
              <a:spcBef>
                <a:spcPts val="0"/>
              </a:spcBef>
              <a:spcAft>
                <a:spcPts val="0"/>
              </a:spcAft>
              <a:buClr>
                <a:schemeClr val="dk1"/>
              </a:buClr>
              <a:buSzPts val="1200"/>
              <a:buChar char="○"/>
              <a:defRPr sz="1200">
                <a:solidFill>
                  <a:schemeClr val="dk1"/>
                </a:solidFill>
              </a:defRPr>
            </a:lvl8pPr>
            <a:lvl9pPr indent="-304800" lvl="8" marL="4114800" algn="l">
              <a:lnSpc>
                <a:spcPct val="115000"/>
              </a:lnSpc>
              <a:spcBef>
                <a:spcPts val="0"/>
              </a:spcBef>
              <a:spcAft>
                <a:spcPts val="0"/>
              </a:spcAft>
              <a:buClr>
                <a:schemeClr val="dk1"/>
              </a:buClr>
              <a:buSzPts val="1200"/>
              <a:buChar char="■"/>
              <a:defRPr sz="1200">
                <a:solidFill>
                  <a:schemeClr val="dk1"/>
                </a:solidFill>
              </a:defRPr>
            </a:lvl9pPr>
          </a:lstStyle>
          <a:p/>
        </p:txBody>
      </p:sp>
      <p:sp>
        <p:nvSpPr>
          <p:cNvPr id="36" name="Google Shape;36;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37" name="Google Shape;37;p49"/>
          <p:cNvPicPr preferRelativeResize="0"/>
          <p:nvPr/>
        </p:nvPicPr>
        <p:blipFill rotWithShape="1">
          <a:blip r:embed="rId2">
            <a:alphaModFix/>
          </a:blip>
          <a:srcRect b="0" l="0" r="0" t="0"/>
          <a:stretch/>
        </p:blipFill>
        <p:spPr>
          <a:xfrm>
            <a:off x="8357600" y="367000"/>
            <a:ext cx="419851" cy="288025"/>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8" name="Shape 38"/>
        <p:cNvGrpSpPr/>
        <p:nvPr/>
      </p:nvGrpSpPr>
      <p:grpSpPr>
        <a:xfrm>
          <a:off x="0" y="0"/>
          <a:ext cx="0" cy="0"/>
          <a:chOff x="0" y="0"/>
          <a:chExt cx="0" cy="0"/>
        </a:xfrm>
      </p:grpSpPr>
      <p:sp>
        <p:nvSpPr>
          <p:cNvPr id="39" name="Google Shape;39;p5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0" name="Google Shape;40;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41" name="Google Shape;41;p50"/>
          <p:cNvPicPr preferRelativeResize="0"/>
          <p:nvPr/>
        </p:nvPicPr>
        <p:blipFill rotWithShape="1">
          <a:blip r:embed="rId2">
            <a:alphaModFix/>
          </a:blip>
          <a:srcRect b="0" l="0" r="0" t="0"/>
          <a:stretch/>
        </p:blipFill>
        <p:spPr>
          <a:xfrm>
            <a:off x="523625" y="499250"/>
            <a:ext cx="914427" cy="23765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5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5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5" name="Google Shape;45;p5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500"/>
              <a:buNone/>
              <a:defRPr sz="1500">
                <a:solidFill>
                  <a:schemeClr val="dk1"/>
                </a:solidFill>
              </a:defRPr>
            </a:lvl1pPr>
            <a:lvl2pPr lvl="1" algn="ctr">
              <a:lnSpc>
                <a:spcPct val="100000"/>
              </a:lnSpc>
              <a:spcBef>
                <a:spcPts val="0"/>
              </a:spcBef>
              <a:spcAft>
                <a:spcPts val="0"/>
              </a:spcAft>
              <a:buClr>
                <a:schemeClr val="dk1"/>
              </a:buClr>
              <a:buSzPts val="1500"/>
              <a:buNone/>
              <a:defRPr sz="1500">
                <a:solidFill>
                  <a:schemeClr val="dk1"/>
                </a:solidFill>
              </a:defRPr>
            </a:lvl2pPr>
            <a:lvl3pPr lvl="2" algn="ctr">
              <a:lnSpc>
                <a:spcPct val="100000"/>
              </a:lnSpc>
              <a:spcBef>
                <a:spcPts val="0"/>
              </a:spcBef>
              <a:spcAft>
                <a:spcPts val="0"/>
              </a:spcAft>
              <a:buClr>
                <a:schemeClr val="dk1"/>
              </a:buClr>
              <a:buSzPts val="1500"/>
              <a:buNone/>
              <a:defRPr sz="1500">
                <a:solidFill>
                  <a:schemeClr val="dk1"/>
                </a:solidFill>
              </a:defRPr>
            </a:lvl3pPr>
            <a:lvl4pPr lvl="3" algn="ctr">
              <a:lnSpc>
                <a:spcPct val="100000"/>
              </a:lnSpc>
              <a:spcBef>
                <a:spcPts val="0"/>
              </a:spcBef>
              <a:spcAft>
                <a:spcPts val="0"/>
              </a:spcAft>
              <a:buClr>
                <a:schemeClr val="dk1"/>
              </a:buClr>
              <a:buSzPts val="1500"/>
              <a:buNone/>
              <a:defRPr sz="1500">
                <a:solidFill>
                  <a:schemeClr val="dk1"/>
                </a:solidFill>
              </a:defRPr>
            </a:lvl4pPr>
            <a:lvl5pPr lvl="4" algn="ctr">
              <a:lnSpc>
                <a:spcPct val="100000"/>
              </a:lnSpc>
              <a:spcBef>
                <a:spcPts val="0"/>
              </a:spcBef>
              <a:spcAft>
                <a:spcPts val="0"/>
              </a:spcAft>
              <a:buClr>
                <a:schemeClr val="dk1"/>
              </a:buClr>
              <a:buSzPts val="1500"/>
              <a:buNone/>
              <a:defRPr sz="1500">
                <a:solidFill>
                  <a:schemeClr val="dk1"/>
                </a:solidFill>
              </a:defRPr>
            </a:lvl5pPr>
            <a:lvl6pPr lvl="5" algn="ctr">
              <a:lnSpc>
                <a:spcPct val="100000"/>
              </a:lnSpc>
              <a:spcBef>
                <a:spcPts val="0"/>
              </a:spcBef>
              <a:spcAft>
                <a:spcPts val="0"/>
              </a:spcAft>
              <a:buClr>
                <a:schemeClr val="dk1"/>
              </a:buClr>
              <a:buSzPts val="1500"/>
              <a:buNone/>
              <a:defRPr sz="1500">
                <a:solidFill>
                  <a:schemeClr val="dk1"/>
                </a:solidFill>
              </a:defRPr>
            </a:lvl6pPr>
            <a:lvl7pPr lvl="6" algn="ctr">
              <a:lnSpc>
                <a:spcPct val="100000"/>
              </a:lnSpc>
              <a:spcBef>
                <a:spcPts val="0"/>
              </a:spcBef>
              <a:spcAft>
                <a:spcPts val="0"/>
              </a:spcAft>
              <a:buClr>
                <a:schemeClr val="dk1"/>
              </a:buClr>
              <a:buSzPts val="1500"/>
              <a:buNone/>
              <a:defRPr sz="1500">
                <a:solidFill>
                  <a:schemeClr val="dk1"/>
                </a:solidFill>
              </a:defRPr>
            </a:lvl7pPr>
            <a:lvl8pPr lvl="7" algn="ctr">
              <a:lnSpc>
                <a:spcPct val="100000"/>
              </a:lnSpc>
              <a:spcBef>
                <a:spcPts val="0"/>
              </a:spcBef>
              <a:spcAft>
                <a:spcPts val="0"/>
              </a:spcAft>
              <a:buClr>
                <a:schemeClr val="dk1"/>
              </a:buClr>
              <a:buSzPts val="1500"/>
              <a:buNone/>
              <a:defRPr sz="1500">
                <a:solidFill>
                  <a:schemeClr val="dk1"/>
                </a:solidFill>
              </a:defRPr>
            </a:lvl8pPr>
            <a:lvl9pPr lvl="8" algn="ctr">
              <a:lnSpc>
                <a:spcPct val="100000"/>
              </a:lnSpc>
              <a:spcBef>
                <a:spcPts val="0"/>
              </a:spcBef>
              <a:spcAft>
                <a:spcPts val="0"/>
              </a:spcAft>
              <a:buClr>
                <a:schemeClr val="dk1"/>
              </a:buClr>
              <a:buSzPts val="1500"/>
              <a:buNone/>
              <a:defRPr sz="1500">
                <a:solidFill>
                  <a:schemeClr val="dk1"/>
                </a:solidFill>
              </a:defRPr>
            </a:lvl9pPr>
          </a:lstStyle>
          <a:p/>
        </p:txBody>
      </p:sp>
      <p:sp>
        <p:nvSpPr>
          <p:cNvPr id="46" name="Google Shape;46;p5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dk1"/>
              </a:buClr>
              <a:buSzPts val="1800"/>
              <a:buChar char="●"/>
              <a:defRPr>
                <a:solidFill>
                  <a:schemeClr val="dk1"/>
                </a:solidFill>
              </a:defRPr>
            </a:lvl1pPr>
            <a:lvl2pPr indent="-317500" lvl="1" marL="914400" algn="l">
              <a:lnSpc>
                <a:spcPct val="115000"/>
              </a:lnSpc>
              <a:spcBef>
                <a:spcPts val="0"/>
              </a:spcBef>
              <a:spcAft>
                <a:spcPts val="0"/>
              </a:spcAft>
              <a:buClr>
                <a:schemeClr val="dk1"/>
              </a:buClr>
              <a:buSzPts val="1400"/>
              <a:buChar char="○"/>
              <a:defRPr>
                <a:solidFill>
                  <a:schemeClr val="dk1"/>
                </a:solidFill>
              </a:defRPr>
            </a:lvl2pPr>
            <a:lvl3pPr indent="-317500" lvl="2" marL="1371600" algn="l">
              <a:lnSpc>
                <a:spcPct val="115000"/>
              </a:lnSpc>
              <a:spcBef>
                <a:spcPts val="0"/>
              </a:spcBef>
              <a:spcAft>
                <a:spcPts val="0"/>
              </a:spcAft>
              <a:buClr>
                <a:schemeClr val="dk1"/>
              </a:buClr>
              <a:buSzPts val="1400"/>
              <a:buChar char="■"/>
              <a:defRPr>
                <a:solidFill>
                  <a:schemeClr val="dk1"/>
                </a:solidFill>
              </a:defRPr>
            </a:lvl3pPr>
            <a:lvl4pPr indent="-317500" lvl="3" marL="1828800" algn="l">
              <a:lnSpc>
                <a:spcPct val="115000"/>
              </a:lnSpc>
              <a:spcBef>
                <a:spcPts val="0"/>
              </a:spcBef>
              <a:spcAft>
                <a:spcPts val="0"/>
              </a:spcAft>
              <a:buClr>
                <a:schemeClr val="dk1"/>
              </a:buClr>
              <a:buSzPts val="1400"/>
              <a:buChar char="●"/>
              <a:defRPr>
                <a:solidFill>
                  <a:schemeClr val="dk1"/>
                </a:solidFill>
              </a:defRPr>
            </a:lvl4pPr>
            <a:lvl5pPr indent="-317500" lvl="4" marL="2286000" algn="l">
              <a:lnSpc>
                <a:spcPct val="115000"/>
              </a:lnSpc>
              <a:spcBef>
                <a:spcPts val="0"/>
              </a:spcBef>
              <a:spcAft>
                <a:spcPts val="0"/>
              </a:spcAft>
              <a:buClr>
                <a:schemeClr val="dk1"/>
              </a:buClr>
              <a:buSzPts val="1400"/>
              <a:buChar char="○"/>
              <a:defRPr>
                <a:solidFill>
                  <a:schemeClr val="dk1"/>
                </a:solidFill>
              </a:defRPr>
            </a:lvl5pPr>
            <a:lvl6pPr indent="-317500" lvl="5" marL="2743200" algn="l">
              <a:lnSpc>
                <a:spcPct val="115000"/>
              </a:lnSpc>
              <a:spcBef>
                <a:spcPts val="0"/>
              </a:spcBef>
              <a:spcAft>
                <a:spcPts val="0"/>
              </a:spcAft>
              <a:buClr>
                <a:schemeClr val="dk1"/>
              </a:buClr>
              <a:buSzPts val="1400"/>
              <a:buChar char="■"/>
              <a:defRPr>
                <a:solidFill>
                  <a:schemeClr val="dk1"/>
                </a:solidFill>
              </a:defRPr>
            </a:lvl6pPr>
            <a:lvl7pPr indent="-317500" lvl="6" marL="3200400" algn="l">
              <a:lnSpc>
                <a:spcPct val="115000"/>
              </a:lnSpc>
              <a:spcBef>
                <a:spcPts val="0"/>
              </a:spcBef>
              <a:spcAft>
                <a:spcPts val="0"/>
              </a:spcAft>
              <a:buClr>
                <a:schemeClr val="dk1"/>
              </a:buClr>
              <a:buSzPts val="1400"/>
              <a:buChar char="●"/>
              <a:defRPr>
                <a:solidFill>
                  <a:schemeClr val="dk1"/>
                </a:solidFill>
              </a:defRPr>
            </a:lvl7pPr>
            <a:lvl8pPr indent="-317500" lvl="7" marL="3657600" algn="l">
              <a:lnSpc>
                <a:spcPct val="115000"/>
              </a:lnSpc>
              <a:spcBef>
                <a:spcPts val="0"/>
              </a:spcBef>
              <a:spcAft>
                <a:spcPts val="0"/>
              </a:spcAft>
              <a:buClr>
                <a:schemeClr val="dk1"/>
              </a:buClr>
              <a:buSzPts val="1400"/>
              <a:buChar char="○"/>
              <a:defRPr>
                <a:solidFill>
                  <a:schemeClr val="dk1"/>
                </a:solidFill>
              </a:defRPr>
            </a:lvl8pPr>
            <a:lvl9pPr indent="-317500" lvl="8" marL="4114800" algn="l">
              <a:lnSpc>
                <a:spcPct val="115000"/>
              </a:lnSpc>
              <a:spcBef>
                <a:spcPts val="0"/>
              </a:spcBef>
              <a:spcAft>
                <a:spcPts val="0"/>
              </a:spcAft>
              <a:buClr>
                <a:schemeClr val="dk1"/>
              </a:buClr>
              <a:buSzPts val="1400"/>
              <a:buChar char="■"/>
              <a:defRPr>
                <a:solidFill>
                  <a:schemeClr val="dk1"/>
                </a:solidFill>
              </a:defRPr>
            </a:lvl9pPr>
          </a:lstStyle>
          <a:p/>
        </p:txBody>
      </p:sp>
      <p:sp>
        <p:nvSpPr>
          <p:cNvPr id="47" name="Google Shape;47;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48" name="Google Shape;48;p51"/>
          <p:cNvPicPr preferRelativeResize="0"/>
          <p:nvPr/>
        </p:nvPicPr>
        <p:blipFill rotWithShape="1">
          <a:blip r:embed="rId2">
            <a:alphaModFix/>
          </a:blip>
          <a:srcRect b="0" l="0" r="0" t="0"/>
          <a:stretch/>
        </p:blipFill>
        <p:spPr>
          <a:xfrm>
            <a:off x="8357600" y="367000"/>
            <a:ext cx="419851" cy="288025"/>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5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Clr>
                <a:schemeClr val="dk1"/>
              </a:buClr>
              <a:buSzPts val="1600"/>
              <a:buNone/>
              <a:defRPr sz="1600">
                <a:solidFill>
                  <a:schemeClr val="dk1"/>
                </a:solidFill>
              </a:defRPr>
            </a:lvl1pPr>
          </a:lstStyle>
          <a:p/>
        </p:txBody>
      </p:sp>
      <p:sp>
        <p:nvSpPr>
          <p:cNvPr id="51" name="Google Shape;51;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pic>
        <p:nvPicPr>
          <p:cNvPr id="52" name="Google Shape;52;p52"/>
          <p:cNvPicPr preferRelativeResize="0"/>
          <p:nvPr/>
        </p:nvPicPr>
        <p:blipFill rotWithShape="1">
          <a:blip r:embed="rId2">
            <a:alphaModFix/>
          </a:blip>
          <a:srcRect b="0" l="0" r="0" t="0"/>
          <a:stretch/>
        </p:blipFill>
        <p:spPr>
          <a:xfrm>
            <a:off x="371225" y="346850"/>
            <a:ext cx="914427" cy="2376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1F1F1"/>
        </a:solidFill>
      </p:bgPr>
    </p:bg>
    <p:spTree>
      <p:nvGrpSpPr>
        <p:cNvPr id="5" name="Shape 5"/>
        <p:cNvGrpSpPr/>
        <p:nvPr/>
      </p:nvGrpSpPr>
      <p:grpSpPr>
        <a:xfrm>
          <a:off x="0" y="0"/>
          <a:ext cx="0" cy="0"/>
          <a:chOff x="0" y="0"/>
          <a:chExt cx="0" cy="0"/>
        </a:xfrm>
      </p:grpSpPr>
      <p:sp>
        <p:nvSpPr>
          <p:cNvPr id="6" name="Google Shape;6;p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Montserrat SemiBold"/>
              <a:buNone/>
              <a:defRPr b="0" i="0" sz="2800" u="none" cap="none" strike="noStrike">
                <a:solidFill>
                  <a:schemeClr val="dk1"/>
                </a:solidFill>
                <a:latin typeface="Montserrat SemiBold"/>
                <a:ea typeface="Montserrat SemiBold"/>
                <a:cs typeface="Montserrat SemiBold"/>
                <a:sym typeface="Montserrat SemiBold"/>
              </a:defRPr>
            </a:lvl1pPr>
            <a:lvl2pPr lvl="1" marR="0" rtl="0" algn="l">
              <a:lnSpc>
                <a:spcPct val="100000"/>
              </a:lnSpc>
              <a:spcBef>
                <a:spcPts val="0"/>
              </a:spcBef>
              <a:spcAft>
                <a:spcPts val="0"/>
              </a:spcAft>
              <a:buClr>
                <a:schemeClr val="dk1"/>
              </a:buClr>
              <a:buSzPts val="2800"/>
              <a:buFont typeface="Montserrat SemiBold"/>
              <a:buNone/>
              <a:defRPr b="0" i="0" sz="2800" u="none" cap="none" strike="noStrike">
                <a:solidFill>
                  <a:schemeClr val="dk1"/>
                </a:solidFill>
                <a:latin typeface="Montserrat SemiBold"/>
                <a:ea typeface="Montserrat SemiBold"/>
                <a:cs typeface="Montserrat SemiBold"/>
                <a:sym typeface="Montserrat SemiBold"/>
              </a:defRPr>
            </a:lvl2pPr>
            <a:lvl3pPr lvl="2" marR="0" rtl="0" algn="l">
              <a:lnSpc>
                <a:spcPct val="100000"/>
              </a:lnSpc>
              <a:spcBef>
                <a:spcPts val="0"/>
              </a:spcBef>
              <a:spcAft>
                <a:spcPts val="0"/>
              </a:spcAft>
              <a:buClr>
                <a:schemeClr val="dk1"/>
              </a:buClr>
              <a:buSzPts val="2800"/>
              <a:buFont typeface="Montserrat SemiBold"/>
              <a:buNone/>
              <a:defRPr b="0" i="0" sz="2800" u="none" cap="none" strike="noStrike">
                <a:solidFill>
                  <a:schemeClr val="dk1"/>
                </a:solidFill>
                <a:latin typeface="Montserrat SemiBold"/>
                <a:ea typeface="Montserrat SemiBold"/>
                <a:cs typeface="Montserrat SemiBold"/>
                <a:sym typeface="Montserrat SemiBold"/>
              </a:defRPr>
            </a:lvl3pPr>
            <a:lvl4pPr lvl="3" marR="0" rtl="0" algn="l">
              <a:lnSpc>
                <a:spcPct val="100000"/>
              </a:lnSpc>
              <a:spcBef>
                <a:spcPts val="0"/>
              </a:spcBef>
              <a:spcAft>
                <a:spcPts val="0"/>
              </a:spcAft>
              <a:buClr>
                <a:schemeClr val="dk1"/>
              </a:buClr>
              <a:buSzPts val="2800"/>
              <a:buFont typeface="Montserrat SemiBold"/>
              <a:buNone/>
              <a:defRPr b="0" i="0" sz="2800" u="none" cap="none" strike="noStrike">
                <a:solidFill>
                  <a:schemeClr val="dk1"/>
                </a:solidFill>
                <a:latin typeface="Montserrat SemiBold"/>
                <a:ea typeface="Montserrat SemiBold"/>
                <a:cs typeface="Montserrat SemiBold"/>
                <a:sym typeface="Montserrat SemiBold"/>
              </a:defRPr>
            </a:lvl4pPr>
            <a:lvl5pPr lvl="4" marR="0" rtl="0" algn="l">
              <a:lnSpc>
                <a:spcPct val="100000"/>
              </a:lnSpc>
              <a:spcBef>
                <a:spcPts val="0"/>
              </a:spcBef>
              <a:spcAft>
                <a:spcPts val="0"/>
              </a:spcAft>
              <a:buClr>
                <a:schemeClr val="dk1"/>
              </a:buClr>
              <a:buSzPts val="2800"/>
              <a:buFont typeface="Montserrat SemiBold"/>
              <a:buNone/>
              <a:defRPr b="0" i="0" sz="2800" u="none" cap="none" strike="noStrike">
                <a:solidFill>
                  <a:schemeClr val="dk1"/>
                </a:solidFill>
                <a:latin typeface="Montserrat SemiBold"/>
                <a:ea typeface="Montserrat SemiBold"/>
                <a:cs typeface="Montserrat SemiBold"/>
                <a:sym typeface="Montserrat SemiBold"/>
              </a:defRPr>
            </a:lvl5pPr>
            <a:lvl6pPr lvl="5" marR="0" rtl="0" algn="l">
              <a:lnSpc>
                <a:spcPct val="100000"/>
              </a:lnSpc>
              <a:spcBef>
                <a:spcPts val="0"/>
              </a:spcBef>
              <a:spcAft>
                <a:spcPts val="0"/>
              </a:spcAft>
              <a:buClr>
                <a:schemeClr val="dk1"/>
              </a:buClr>
              <a:buSzPts val="2800"/>
              <a:buFont typeface="Montserrat SemiBold"/>
              <a:buNone/>
              <a:defRPr b="0" i="0" sz="2800" u="none" cap="none" strike="noStrike">
                <a:solidFill>
                  <a:schemeClr val="dk1"/>
                </a:solidFill>
                <a:latin typeface="Montserrat SemiBold"/>
                <a:ea typeface="Montserrat SemiBold"/>
                <a:cs typeface="Montserrat SemiBold"/>
                <a:sym typeface="Montserrat SemiBold"/>
              </a:defRPr>
            </a:lvl6pPr>
            <a:lvl7pPr lvl="6" marR="0" rtl="0" algn="l">
              <a:lnSpc>
                <a:spcPct val="100000"/>
              </a:lnSpc>
              <a:spcBef>
                <a:spcPts val="0"/>
              </a:spcBef>
              <a:spcAft>
                <a:spcPts val="0"/>
              </a:spcAft>
              <a:buClr>
                <a:schemeClr val="dk1"/>
              </a:buClr>
              <a:buSzPts val="2800"/>
              <a:buFont typeface="Montserrat SemiBold"/>
              <a:buNone/>
              <a:defRPr b="0" i="0" sz="2800" u="none" cap="none" strike="noStrike">
                <a:solidFill>
                  <a:schemeClr val="dk1"/>
                </a:solidFill>
                <a:latin typeface="Montserrat SemiBold"/>
                <a:ea typeface="Montserrat SemiBold"/>
                <a:cs typeface="Montserrat SemiBold"/>
                <a:sym typeface="Montserrat SemiBold"/>
              </a:defRPr>
            </a:lvl7pPr>
            <a:lvl8pPr lvl="7" marR="0" rtl="0" algn="l">
              <a:lnSpc>
                <a:spcPct val="100000"/>
              </a:lnSpc>
              <a:spcBef>
                <a:spcPts val="0"/>
              </a:spcBef>
              <a:spcAft>
                <a:spcPts val="0"/>
              </a:spcAft>
              <a:buClr>
                <a:schemeClr val="dk1"/>
              </a:buClr>
              <a:buSzPts val="2800"/>
              <a:buFont typeface="Montserrat SemiBold"/>
              <a:buNone/>
              <a:defRPr b="0" i="0" sz="2800" u="none" cap="none" strike="noStrike">
                <a:solidFill>
                  <a:schemeClr val="dk1"/>
                </a:solidFill>
                <a:latin typeface="Montserrat SemiBold"/>
                <a:ea typeface="Montserrat SemiBold"/>
                <a:cs typeface="Montserrat SemiBold"/>
                <a:sym typeface="Montserrat SemiBold"/>
              </a:defRPr>
            </a:lvl8pPr>
            <a:lvl9pPr lvl="8" marR="0" rtl="0" algn="l">
              <a:lnSpc>
                <a:spcPct val="100000"/>
              </a:lnSpc>
              <a:spcBef>
                <a:spcPts val="0"/>
              </a:spcBef>
              <a:spcAft>
                <a:spcPts val="0"/>
              </a:spcAft>
              <a:buClr>
                <a:schemeClr val="dk1"/>
              </a:buClr>
              <a:buSzPts val="2800"/>
              <a:buFont typeface="Montserrat SemiBold"/>
              <a:buNone/>
              <a:defRPr b="0" i="0" sz="2800" u="none" cap="none" strike="noStrike">
                <a:solidFill>
                  <a:schemeClr val="dk1"/>
                </a:solidFill>
                <a:latin typeface="Montserrat SemiBold"/>
                <a:ea typeface="Montserrat SemiBold"/>
                <a:cs typeface="Montserrat SemiBold"/>
                <a:sym typeface="Montserrat SemiBold"/>
              </a:defRPr>
            </a:lvl9pPr>
          </a:lstStyle>
          <a:p/>
        </p:txBody>
      </p:sp>
      <p:sp>
        <p:nvSpPr>
          <p:cNvPr id="7" name="Google Shape;7;p4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Inter"/>
              <a:buChar char="●"/>
              <a:defRPr b="0" i="0" sz="1800" u="none" cap="none" strike="noStrike">
                <a:solidFill>
                  <a:schemeClr val="dk2"/>
                </a:solidFill>
                <a:latin typeface="Inter"/>
                <a:ea typeface="Inter"/>
                <a:cs typeface="Inter"/>
                <a:sym typeface="Inter"/>
              </a:defRPr>
            </a:lvl1pPr>
            <a:lvl2pPr indent="-317500" lvl="1" marL="914400" marR="0" rtl="0" algn="l">
              <a:lnSpc>
                <a:spcPct val="115000"/>
              </a:lnSpc>
              <a:spcBef>
                <a:spcPts val="0"/>
              </a:spcBef>
              <a:spcAft>
                <a:spcPts val="0"/>
              </a:spcAft>
              <a:buClr>
                <a:schemeClr val="dk2"/>
              </a:buClr>
              <a:buSzPts val="1400"/>
              <a:buFont typeface="Inter"/>
              <a:buChar char="○"/>
              <a:defRPr b="0" i="0" sz="1400" u="none" cap="none" strike="noStrike">
                <a:solidFill>
                  <a:schemeClr val="dk2"/>
                </a:solidFill>
                <a:latin typeface="Inter"/>
                <a:ea typeface="Inter"/>
                <a:cs typeface="Inter"/>
                <a:sym typeface="Inter"/>
              </a:defRPr>
            </a:lvl2pPr>
            <a:lvl3pPr indent="-317500" lvl="2" marL="1371600" marR="0" rtl="0" algn="l">
              <a:lnSpc>
                <a:spcPct val="115000"/>
              </a:lnSpc>
              <a:spcBef>
                <a:spcPts val="0"/>
              </a:spcBef>
              <a:spcAft>
                <a:spcPts val="0"/>
              </a:spcAft>
              <a:buClr>
                <a:schemeClr val="dk2"/>
              </a:buClr>
              <a:buSzPts val="1400"/>
              <a:buFont typeface="Inter"/>
              <a:buChar char="■"/>
              <a:defRPr b="0" i="0" sz="1400" u="none" cap="none" strike="noStrike">
                <a:solidFill>
                  <a:schemeClr val="dk2"/>
                </a:solidFill>
                <a:latin typeface="Inter"/>
                <a:ea typeface="Inter"/>
                <a:cs typeface="Inter"/>
                <a:sym typeface="Inter"/>
              </a:defRPr>
            </a:lvl3pPr>
            <a:lvl4pPr indent="-317500" lvl="3" marL="1828800" marR="0" rtl="0" algn="l">
              <a:lnSpc>
                <a:spcPct val="115000"/>
              </a:lnSpc>
              <a:spcBef>
                <a:spcPts val="0"/>
              </a:spcBef>
              <a:spcAft>
                <a:spcPts val="0"/>
              </a:spcAft>
              <a:buClr>
                <a:schemeClr val="dk2"/>
              </a:buClr>
              <a:buSzPts val="1400"/>
              <a:buFont typeface="Inter"/>
              <a:buChar char="●"/>
              <a:defRPr b="0" i="0" sz="1400" u="none" cap="none" strike="noStrike">
                <a:solidFill>
                  <a:schemeClr val="dk2"/>
                </a:solidFill>
                <a:latin typeface="Inter"/>
                <a:ea typeface="Inter"/>
                <a:cs typeface="Inter"/>
                <a:sym typeface="Inter"/>
              </a:defRPr>
            </a:lvl4pPr>
            <a:lvl5pPr indent="-317500" lvl="4" marL="2286000" marR="0" rtl="0" algn="l">
              <a:lnSpc>
                <a:spcPct val="115000"/>
              </a:lnSpc>
              <a:spcBef>
                <a:spcPts val="0"/>
              </a:spcBef>
              <a:spcAft>
                <a:spcPts val="0"/>
              </a:spcAft>
              <a:buClr>
                <a:schemeClr val="dk2"/>
              </a:buClr>
              <a:buSzPts val="1400"/>
              <a:buFont typeface="Inter"/>
              <a:buChar char="○"/>
              <a:defRPr b="0" i="0" sz="1400" u="none" cap="none" strike="noStrike">
                <a:solidFill>
                  <a:schemeClr val="dk2"/>
                </a:solidFill>
                <a:latin typeface="Inter"/>
                <a:ea typeface="Inter"/>
                <a:cs typeface="Inter"/>
                <a:sym typeface="Inter"/>
              </a:defRPr>
            </a:lvl5pPr>
            <a:lvl6pPr indent="-317500" lvl="5" marL="2743200" marR="0" rtl="0" algn="l">
              <a:lnSpc>
                <a:spcPct val="115000"/>
              </a:lnSpc>
              <a:spcBef>
                <a:spcPts val="0"/>
              </a:spcBef>
              <a:spcAft>
                <a:spcPts val="0"/>
              </a:spcAft>
              <a:buClr>
                <a:schemeClr val="dk2"/>
              </a:buClr>
              <a:buSzPts val="1400"/>
              <a:buFont typeface="Inter"/>
              <a:buChar char="■"/>
              <a:defRPr b="0" i="0" sz="1400" u="none" cap="none" strike="noStrike">
                <a:solidFill>
                  <a:schemeClr val="dk2"/>
                </a:solidFill>
                <a:latin typeface="Inter"/>
                <a:ea typeface="Inter"/>
                <a:cs typeface="Inter"/>
                <a:sym typeface="Inter"/>
              </a:defRPr>
            </a:lvl6pPr>
            <a:lvl7pPr indent="-317500" lvl="6" marL="3200400" marR="0" rtl="0" algn="l">
              <a:lnSpc>
                <a:spcPct val="115000"/>
              </a:lnSpc>
              <a:spcBef>
                <a:spcPts val="0"/>
              </a:spcBef>
              <a:spcAft>
                <a:spcPts val="0"/>
              </a:spcAft>
              <a:buClr>
                <a:schemeClr val="dk2"/>
              </a:buClr>
              <a:buSzPts val="1400"/>
              <a:buFont typeface="Inter"/>
              <a:buChar char="●"/>
              <a:defRPr b="0" i="0" sz="1400" u="none" cap="none" strike="noStrike">
                <a:solidFill>
                  <a:schemeClr val="dk2"/>
                </a:solidFill>
                <a:latin typeface="Inter"/>
                <a:ea typeface="Inter"/>
                <a:cs typeface="Inter"/>
                <a:sym typeface="Inter"/>
              </a:defRPr>
            </a:lvl7pPr>
            <a:lvl8pPr indent="-317500" lvl="7" marL="3657600" marR="0" rtl="0" algn="l">
              <a:lnSpc>
                <a:spcPct val="115000"/>
              </a:lnSpc>
              <a:spcBef>
                <a:spcPts val="0"/>
              </a:spcBef>
              <a:spcAft>
                <a:spcPts val="0"/>
              </a:spcAft>
              <a:buClr>
                <a:schemeClr val="dk2"/>
              </a:buClr>
              <a:buSzPts val="1400"/>
              <a:buFont typeface="Inter"/>
              <a:buChar char="○"/>
              <a:defRPr b="0" i="0" sz="1400" u="none" cap="none" strike="noStrike">
                <a:solidFill>
                  <a:schemeClr val="dk2"/>
                </a:solidFill>
                <a:latin typeface="Inter"/>
                <a:ea typeface="Inter"/>
                <a:cs typeface="Inter"/>
                <a:sym typeface="Inter"/>
              </a:defRPr>
            </a:lvl8pPr>
            <a:lvl9pPr indent="-317500" lvl="8" marL="4114800" marR="0" rtl="0" algn="l">
              <a:lnSpc>
                <a:spcPct val="115000"/>
              </a:lnSpc>
              <a:spcBef>
                <a:spcPts val="0"/>
              </a:spcBef>
              <a:spcAft>
                <a:spcPts val="0"/>
              </a:spcAft>
              <a:buClr>
                <a:schemeClr val="dk2"/>
              </a:buClr>
              <a:buSzPts val="1400"/>
              <a:buFont typeface="Inter"/>
              <a:buChar char="■"/>
              <a:defRPr b="0" i="0" sz="1400" u="none" cap="none" strike="noStrike">
                <a:solidFill>
                  <a:schemeClr val="dk2"/>
                </a:solidFill>
                <a:latin typeface="Inter"/>
                <a:ea typeface="Inter"/>
                <a:cs typeface="Inter"/>
                <a:sym typeface="Inter"/>
              </a:defRPr>
            </a:lvl9pPr>
          </a:lstStyle>
          <a:p/>
        </p:txBody>
      </p:sp>
      <p:sp>
        <p:nvSpPr>
          <p:cNvPr id="8" name="Google Shape;8;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hyperlink" Target="https://public.tableau.com/app/profile/olga.bobrovska/viz/Dugopolje/Dugopolje?publish=ye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hyperlink" Target="https://public.tableau.com/app/profile/olga.bobrovska/viz/Dugopolje/Dugopolje?publish=ye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hyperlink" Target="https://public.tableau.com/app/profile/olga.bobrovska/viz/Dugopolje/Dugopolje?publish=ye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www.tripadvisor.ru/Attraction_Review-g303838-d13529975-Reviews-Green_Market-Trogir_Split_Dalmatia_County_Dalmatia.html" TargetMode="External"/><Relationship Id="rId4" Type="http://schemas.openxmlformats.org/officeDocument/2006/relationships/hyperlink" Target="https://forum.awd.ru/viewtopic.php?f=1238&amp;t=283348" TargetMode="External"/><Relationship Id="rId11" Type="http://schemas.openxmlformats.org/officeDocument/2006/relationships/hyperlink" Target="https://www.google.com/maps/dir/Dugopolje,+%D0%A5%D0%BE%D1%80%D0%B2%D0%B0%D1%82%D0%B8%D1%8F/%D0%9F%D0%B5%D1%89%D0%B5%D1%80%D0%B0+%D0%92%D1%80%D0%B0%D0%BD%D1%8C%D1%8F%D1%86%D0%B0,+Unnamed+Road,,+21204,+Kotlenice,+%D0%A5%D0%BE%D1%80%D0%B2%D0%B0%D1%82%D0%B8%D1%8F/@43.5742307,16.6050116,14z/data=!3m1!4b1!4m13!4m12!1m5!1m1!1s0x134aa6e6a7e3de0f:0x4392b4e3816d5654!2m2!1d16.5989117!2d43.582096!1m5!1m1!1s0x134aa413700c1a5d:0x4b97b699105f979d!2m2!1d16.6482314!2d43.5622166?hl=ru&amp;entry=ttu" TargetMode="External"/><Relationship Id="rId10" Type="http://schemas.openxmlformats.org/officeDocument/2006/relationships/hyperlink" Target="https://knoema.com/atlas/Croatia/topics/Economy/National-Accounts-Gross-National-Income/GNI-per-capita-based-on-PPP" TargetMode="External"/><Relationship Id="rId9" Type="http://schemas.openxmlformats.org/officeDocument/2006/relationships/hyperlink" Target="https://www.city-facts.com/dugopolje/population" TargetMode="External"/><Relationship Id="rId5" Type="http://schemas.openxmlformats.org/officeDocument/2006/relationships/hyperlink" Target="https://tourist.hr/location/kotlenice" TargetMode="External"/><Relationship Id="rId6" Type="http://schemas.openxmlformats.org/officeDocument/2006/relationships/hyperlink" Target="https://www.tripadvisor.com/Attractions-g295370-Activities-c26-t142-Split_Split_Dalmatia_County_Dalmatia.html" TargetMode="External"/><Relationship Id="rId7" Type="http://schemas.openxmlformats.org/officeDocument/2006/relationships/hyperlink" Target="https://www.rome2rio.com/map/Split/Dugopolje#trips" TargetMode="External"/><Relationship Id="rId8" Type="http://schemas.openxmlformats.org/officeDocument/2006/relationships/hyperlink" Target="https://www.citypopulation.de/en/croatia/admin/split_dalmacija/5851__dugopolj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public.tableau.com/app/profile/olga.bobrovska/viz/Hamburg_17223692870820/CompetitorsandsuggestionsDaschboard?publish=yes" TargetMode="Externa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6.png"/><Relationship Id="rId4" Type="http://schemas.openxmlformats.org/officeDocument/2006/relationships/hyperlink" Target="https://public.tableau.com/app/profile/olga.bobrovska/viz/Hamburg_17223692870820/CompetitorsandsuggestionsDaschboard?publish=y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png"/><Relationship Id="rId4" Type="http://schemas.openxmlformats.org/officeDocument/2006/relationships/hyperlink" Target="https://public.tableau.com/app/profile/olga.bobrovska/viz/Hamburg_17223692870820/CompetitorsandsuggestionsDaschboard?publish=y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9.png"/><Relationship Id="rId4" Type="http://schemas.openxmlformats.org/officeDocument/2006/relationships/hyperlink" Target="https://public.tableau.com/app/profile/olga.bobrovska/viz/Hamburg_17223692870820/CompetitorsandsuggestionsDaschboard?publish=y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public.tableau.com/app/profile/olga.bobrovska/viz/Hamburg_17223692870820/CompetitorsandsuggestionsDaschboard?publish=yes" TargetMode="Externa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hyperlink" Target="https://public.tableau.com/app/profile/olga.bobrovska/viz/Hamburg_17223692870820/CompetitorsandsuggestionsDaschboard?publish=yes" TargetMode="Externa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5.png"/><Relationship Id="rId4" Type="http://schemas.openxmlformats.org/officeDocument/2006/relationships/hyperlink" Target="https://public.tableau.com/app/profile/olga.bobrovska/viz/Hamburg_17223692870820/CompetitorsandsuggestionsDaschboard?publish=yes"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1.png"/><Relationship Id="rId4" Type="http://schemas.openxmlformats.org/officeDocument/2006/relationships/hyperlink" Target="https://public.tableau.com/app/profile/olga.bobrovska/viz/Hamburg_17223692870820/CompetitorsandsuggestionsDaschboard?publish=ye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20" Type="http://schemas.openxmlformats.org/officeDocument/2006/relationships/hyperlink" Target="https://geoln.com/ru/real-estate/germany/hamburg" TargetMode="External"/><Relationship Id="rId11" Type="http://schemas.openxmlformats.org/officeDocument/2006/relationships/hyperlink" Target="https://www.ebike24.com/blog/ebike-sale-germany-ziv-2023" TargetMode="External"/><Relationship Id="rId22" Type="http://schemas.openxmlformats.org/officeDocument/2006/relationships/hyperlink" Target="https://realting.com/ru/germany/hamburg" TargetMode="External"/><Relationship Id="rId10" Type="http://schemas.openxmlformats.org/officeDocument/2006/relationships/hyperlink" Target="https://en.wikipedia.org/wiki/Hamburg" TargetMode="External"/><Relationship Id="rId21" Type="http://schemas.openxmlformats.org/officeDocument/2006/relationships/hyperlink" Target="https://geoln.com/ru/germany/hamburg" TargetMode="External"/><Relationship Id="rId13" Type="http://schemas.openxmlformats.org/officeDocument/2006/relationships/hyperlink" Target="https://www.statistik-nord.de/fileadmin/maps/Stadtteil_Profile_2022/atlas.html" TargetMode="External"/><Relationship Id="rId24" Type="http://schemas.openxmlformats.org/officeDocument/2006/relationships/hyperlink" Target="https://propimo.com/en/german/r/free-and-hanseatic-city-of-hamburg/f/flats" TargetMode="External"/><Relationship Id="rId12" Type="http://schemas.openxmlformats.org/officeDocument/2006/relationships/hyperlink" Target="https://swobbee.com/" TargetMode="External"/><Relationship Id="rId23" Type="http://schemas.openxmlformats.org/officeDocument/2006/relationships/hyperlink" Target="https://estate-service24.de/catalog/zhilaya-nedvizhimost/flats-apartments/kvartiry-v-gamburge/" TargetMode="External"/><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hyperlink" Target="https://www.immowelt.de/immobilienpreise/hamburg/wohnungspreise" TargetMode="External"/><Relationship Id="rId4" Type="http://schemas.openxmlformats.org/officeDocument/2006/relationships/hyperlink" Target="https://view.officeapps.live.com/op/view.aspx?src=https%3A%2F%2Fwww.statistik-nord.de%2Ffileadmin%2FDokumente%2FStatistische_Berichte%2Fverkehr_umwelt_und_energie%2FQ_II_11_j_H%2FQ_II_11_j_20_HH.xlsx&amp;wdOrigin=BROWSELINK" TargetMode="External"/><Relationship Id="rId9" Type="http://schemas.openxmlformats.org/officeDocument/2006/relationships/hyperlink" Target="https://www.google.de/maps/search/Altona-Elbhang,+Hamburg/@53.5665311,9.8997434,11.75z?entry=ttu" TargetMode="External"/><Relationship Id="rId15" Type="http://schemas.openxmlformats.org/officeDocument/2006/relationships/hyperlink" Target="https://realting.com/germany/hamburg" TargetMode="External"/><Relationship Id="rId14" Type="http://schemas.openxmlformats.org/officeDocument/2006/relationships/hyperlink" Target="https://justreal.ru/articles/rayony-gamburga/" TargetMode="External"/><Relationship Id="rId17" Type="http://schemas.openxmlformats.org/officeDocument/2006/relationships/hyperlink" Target="https://propimo.com/en/german/r/free-and-hanseatic-city-of-hamburg" TargetMode="External"/><Relationship Id="rId16" Type="http://schemas.openxmlformats.org/officeDocument/2006/relationships/hyperlink" Target="https://swobbee.com/" TargetMode="External"/><Relationship Id="rId5" Type="http://schemas.openxmlformats.org/officeDocument/2006/relationships/hyperlink" Target="https://aqicn.org/city/germany/hamburg/hafen/kl.-grasbrook/" TargetMode="External"/><Relationship Id="rId19" Type="http://schemas.openxmlformats.org/officeDocument/2006/relationships/hyperlink" Target="https://ew-realestate.com/?s=Hamburg" TargetMode="External"/><Relationship Id="rId6" Type="http://schemas.openxmlformats.org/officeDocument/2006/relationships/hyperlink" Target="https://www.statistik-nord.de/fileadmin/Dokumente/Statistische_Berichte/verkehr_umwelt_und_energie/Q_V_3_j_H/Q_V_3_j21_HH.pdf" TargetMode="External"/><Relationship Id="rId18" Type="http://schemas.openxmlformats.org/officeDocument/2006/relationships/hyperlink" Target="https://geoln.com/property/germany/hamburg" TargetMode="External"/><Relationship Id="rId7" Type="http://schemas.openxmlformats.org/officeDocument/2006/relationships/hyperlink" Target="https://stadtrad.hamburg.de/de/start" TargetMode="External"/><Relationship Id="rId8" Type="http://schemas.openxmlformats.org/officeDocument/2006/relationships/hyperlink" Target="https://de.wikipedia.org/wiki/Bezirk_Hamburg-Mitte"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hyperlink" Target="https://public.tableau.com/app/profile/olga.bobrovska/viz/Antalya/Antalya?publish=y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public.tableau.com/app/profile/olga.bobrovska/viz/Antalya/Antalya?publish=yes"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4.png"/><Relationship Id="rId4" Type="http://schemas.openxmlformats.org/officeDocument/2006/relationships/hyperlink" Target="https://public.tableau.com/app/profile/olga.bobrovska/viz/Antalya/Antalya?publish=ye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hyperlink" Target="https://public.tableau.com/app/profile/olga.bobrovska/viz/Antalya/Antalya?publish=ye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data.worldbank.org/indicator/NY.GNP.PCAP.CD?locations=TR" TargetMode="External"/><Relationship Id="rId4" Type="http://schemas.openxmlformats.org/officeDocument/2006/relationships/hyperlink" Target="https://excursionmania.com/excursions/antalya-electric-bike-tour/" TargetMode="External"/><Relationship Id="rId5" Type="http://schemas.openxmlformats.org/officeDocument/2006/relationships/hyperlink" Target="https://www.macrotrends.net/global-metrics/cities/22658/antalya/population#:~:text=The%20current%20metro%20area%20population,a%202.49%25%20increase%20from%202021." TargetMode="External"/><Relationship Id="rId6" Type="http://schemas.openxmlformats.org/officeDocument/2006/relationships/hyperlink" Target="https://www.wikiloc.com/wikiloc/map.do?sw=36.83616286525452%2C30.58106233365834&amp;ne=37.00578794704402%2C30.84473420865834&amp;act=118&amp;lfr=14&amp;page=1" TargetMode="External"/><Relationship Id="rId7" Type="http://schemas.openxmlformats.org/officeDocument/2006/relationships/hyperlink" Target="https://www.google.com/maps/@36.8979091,30.6357038,12z?entry=ttu" TargetMode="External"/><Relationship Id="rId8" Type="http://schemas.openxmlformats.org/officeDocument/2006/relationships/hyperlink" Target="https://www.google.de/maps/search/bike+rental+Antalya/@36.9536115,30.5795313,10.5z?entry=ttu"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public.tableau.com/app/profile/olga.bobrovska/viz/Dugopolje/Dugopolje?publish=yes" TargetMode="Externa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
          <p:cNvPicPr preferRelativeResize="0"/>
          <p:nvPr/>
        </p:nvPicPr>
        <p:blipFill rotWithShape="1">
          <a:blip r:embed="rId3">
            <a:alphaModFix/>
          </a:blip>
          <a:srcRect b="0" l="14739" r="14704" t="0"/>
          <a:stretch/>
        </p:blipFill>
        <p:spPr>
          <a:xfrm>
            <a:off x="3707025" y="0"/>
            <a:ext cx="5436974" cy="5143502"/>
          </a:xfrm>
          <a:prstGeom prst="rect">
            <a:avLst/>
          </a:prstGeom>
          <a:noFill/>
          <a:ln>
            <a:noFill/>
          </a:ln>
        </p:spPr>
      </p:pic>
      <p:sp>
        <p:nvSpPr>
          <p:cNvPr id="66" name="Google Shape;66;p1"/>
          <p:cNvSpPr/>
          <p:nvPr/>
        </p:nvSpPr>
        <p:spPr>
          <a:xfrm>
            <a:off x="-964550" y="1265975"/>
            <a:ext cx="7245900" cy="35346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grpSp>
        <p:nvGrpSpPr>
          <p:cNvPr id="67" name="Google Shape;67;p1"/>
          <p:cNvGrpSpPr/>
          <p:nvPr/>
        </p:nvGrpSpPr>
        <p:grpSpPr>
          <a:xfrm>
            <a:off x="478524" y="1785100"/>
            <a:ext cx="955726" cy="316050"/>
            <a:chOff x="399512" y="1956725"/>
            <a:chExt cx="1042800" cy="316050"/>
          </a:xfrm>
        </p:grpSpPr>
        <p:sp>
          <p:nvSpPr>
            <p:cNvPr id="68" name="Google Shape;68;p1"/>
            <p:cNvSpPr/>
            <p:nvPr/>
          </p:nvSpPr>
          <p:spPr>
            <a:xfrm>
              <a:off x="399512" y="1963775"/>
              <a:ext cx="1042800" cy="309000"/>
            </a:xfrm>
            <a:prstGeom prst="roundRect">
              <a:avLst>
                <a:gd fmla="val 2162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69" name="Google Shape;69;p1"/>
            <p:cNvSpPr txBox="1"/>
            <p:nvPr/>
          </p:nvSpPr>
          <p:spPr>
            <a:xfrm>
              <a:off x="466998" y="1956725"/>
              <a:ext cx="903600" cy="309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 sz="900" u="none" cap="none" strike="noStrike">
                  <a:solidFill>
                    <a:schemeClr val="dk1"/>
                  </a:solidFill>
                  <a:latin typeface="Inter Light"/>
                  <a:ea typeface="Inter Light"/>
                  <a:cs typeface="Inter Light"/>
                  <a:sym typeface="Inter Light"/>
                </a:rPr>
                <a:t>1.08.24</a:t>
              </a:r>
              <a:endParaRPr b="0" i="0" sz="900" u="none" cap="none" strike="noStrike">
                <a:solidFill>
                  <a:schemeClr val="dk1"/>
                </a:solidFill>
                <a:latin typeface="Inter Light"/>
                <a:ea typeface="Inter Light"/>
                <a:cs typeface="Inter Light"/>
                <a:sym typeface="Inter Light"/>
              </a:endParaRPr>
            </a:p>
          </p:txBody>
        </p:sp>
      </p:grpSp>
      <p:sp>
        <p:nvSpPr>
          <p:cNvPr id="70" name="Google Shape;70;p1"/>
          <p:cNvSpPr txBox="1"/>
          <p:nvPr/>
        </p:nvSpPr>
        <p:spPr>
          <a:xfrm>
            <a:off x="342900" y="2352200"/>
            <a:ext cx="5938500" cy="14778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3500"/>
              <a:buFont typeface="Arial"/>
              <a:buNone/>
            </a:pPr>
            <a:r>
              <a:rPr b="0" i="0" lang="en" sz="3500" u="none" cap="none" strike="noStrike">
                <a:solidFill>
                  <a:srgbClr val="141414"/>
                </a:solidFill>
                <a:latin typeface="Montserrat SemiBold"/>
                <a:ea typeface="Montserrat SemiBold"/>
                <a:cs typeface="Montserrat SemiBold"/>
                <a:sym typeface="Montserrat SemiBold"/>
              </a:rPr>
              <a:t>IT Career Hub Internship for MiGriS - TU Berlin</a:t>
            </a:r>
            <a:endParaRPr b="0" i="0" sz="1200" u="none" cap="none" strike="noStrike">
              <a:solidFill>
                <a:schemeClr val="dk2"/>
              </a:solidFill>
              <a:latin typeface="Montserrat SemiBold"/>
              <a:ea typeface="Montserrat SemiBold"/>
              <a:cs typeface="Montserrat SemiBold"/>
              <a:sym typeface="Montserrat SemiBold"/>
            </a:endParaRPr>
          </a:p>
        </p:txBody>
      </p:sp>
      <p:sp>
        <p:nvSpPr>
          <p:cNvPr id="71" name="Google Shape;71;p1"/>
          <p:cNvSpPr txBox="1"/>
          <p:nvPr/>
        </p:nvSpPr>
        <p:spPr>
          <a:xfrm>
            <a:off x="342900" y="3762000"/>
            <a:ext cx="5215800" cy="738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dk1"/>
                </a:solidFill>
                <a:latin typeface="Inter"/>
                <a:ea typeface="Inter"/>
                <a:cs typeface="Inter"/>
                <a:sym typeface="Inter"/>
              </a:rPr>
              <a:t>Data Analysis for </a:t>
            </a:r>
            <a:r>
              <a:rPr lang="en" sz="1800">
                <a:solidFill>
                  <a:schemeClr val="dk1"/>
                </a:solidFill>
                <a:latin typeface="Inter"/>
                <a:ea typeface="Inter"/>
                <a:cs typeface="Inter"/>
                <a:sym typeface="Inter"/>
              </a:rPr>
              <a:t>Hamburg</a:t>
            </a:r>
            <a:r>
              <a:rPr b="0" i="0" lang="en" sz="1800" u="none" cap="none" strike="noStrike">
                <a:solidFill>
                  <a:schemeClr val="dk1"/>
                </a:solidFill>
                <a:latin typeface="Inter"/>
                <a:ea typeface="Inter"/>
                <a:cs typeface="Inter"/>
                <a:sym typeface="Inter"/>
              </a:rPr>
              <a:t>, Dugopolje, Antalya</a:t>
            </a:r>
            <a:endParaRPr b="0" i="0" sz="1800" u="none" cap="none" strike="noStrike">
              <a:solidFill>
                <a:schemeClr val="dk1"/>
              </a:solidFill>
              <a:latin typeface="Inter"/>
              <a:ea typeface="Inter"/>
              <a:cs typeface="Inter"/>
              <a:sym typeface="Inte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6"/>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62" name="Google Shape;162;p26"/>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300"/>
              <a:buFont typeface="Arial"/>
              <a:buNone/>
            </a:pPr>
            <a:r>
              <a:rPr b="0" i="0" lang="en" sz="2300" u="none" cap="none" strike="noStrike">
                <a:solidFill>
                  <a:srgbClr val="141414"/>
                </a:solidFill>
                <a:latin typeface="Montserrat SemiBold"/>
                <a:ea typeface="Montserrat SemiBold"/>
                <a:cs typeface="Montserrat SemiBold"/>
                <a:sym typeface="Montserrat SemiBold"/>
              </a:rPr>
              <a:t>Population and GNI by years</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63" name="Google Shape;163;p26"/>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64" name="Google Shape;164;p26"/>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65" name="Google Shape;165;p26"/>
          <p:cNvSpPr txBox="1"/>
          <p:nvPr/>
        </p:nvSpPr>
        <p:spPr>
          <a:xfrm>
            <a:off x="342900" y="790750"/>
            <a:ext cx="4152300" cy="16833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Montserrat SemiBold"/>
                <a:ea typeface="Montserrat SemiBold"/>
                <a:cs typeface="Montserrat SemiBold"/>
                <a:sym typeface="Montserrat SemiBold"/>
              </a:rPr>
              <a:t>Population for Dugopolje</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166" name="Google Shape;166;p26"/>
          <p:cNvPicPr preferRelativeResize="0"/>
          <p:nvPr/>
        </p:nvPicPr>
        <p:blipFill rotWithShape="1">
          <a:blip r:embed="rId3">
            <a:alphaModFix/>
          </a:blip>
          <a:srcRect b="0" l="0" r="0" t="0"/>
          <a:stretch/>
        </p:blipFill>
        <p:spPr>
          <a:xfrm>
            <a:off x="342800" y="2626475"/>
            <a:ext cx="4152300" cy="2174125"/>
          </a:xfrm>
          <a:prstGeom prst="rect">
            <a:avLst/>
          </a:prstGeom>
          <a:solidFill>
            <a:srgbClr val="FFFFFF">
              <a:alpha val="44705"/>
            </a:srgbClr>
          </a:solidFill>
          <a:ln cap="flat" cmpd="sng" w="9525">
            <a:solidFill>
              <a:schemeClr val="dk2"/>
            </a:solidFill>
            <a:prstDash val="solid"/>
            <a:round/>
            <a:headEnd len="sm" w="sm" type="none"/>
            <a:tailEnd len="sm" w="sm" type="none"/>
          </a:ln>
        </p:spPr>
      </p:pic>
      <p:pic>
        <p:nvPicPr>
          <p:cNvPr id="167" name="Google Shape;167;p26"/>
          <p:cNvPicPr preferRelativeResize="0"/>
          <p:nvPr/>
        </p:nvPicPr>
        <p:blipFill rotWithShape="1">
          <a:blip r:embed="rId4">
            <a:alphaModFix/>
          </a:blip>
          <a:srcRect b="0" l="0" r="0" t="0"/>
          <a:stretch/>
        </p:blipFill>
        <p:spPr>
          <a:xfrm>
            <a:off x="4647500" y="2626475"/>
            <a:ext cx="4152300" cy="2174125"/>
          </a:xfrm>
          <a:prstGeom prst="rect">
            <a:avLst/>
          </a:prstGeom>
          <a:noFill/>
          <a:ln cap="flat" cmpd="sng" w="9525">
            <a:solidFill>
              <a:schemeClr val="dk2"/>
            </a:solidFill>
            <a:prstDash val="solid"/>
            <a:round/>
            <a:headEnd len="sm" w="sm" type="none"/>
            <a:tailEnd len="sm" w="sm" type="none"/>
          </a:ln>
        </p:spPr>
      </p:pic>
      <p:sp>
        <p:nvSpPr>
          <p:cNvPr id="168" name="Google Shape;168;p26"/>
          <p:cNvSpPr txBox="1"/>
          <p:nvPr/>
        </p:nvSpPr>
        <p:spPr>
          <a:xfrm>
            <a:off x="4647450" y="790750"/>
            <a:ext cx="4152300" cy="16833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Montserrat SemiBold"/>
                <a:ea typeface="Montserrat SemiBold"/>
                <a:cs typeface="Montserrat SemiBold"/>
                <a:sym typeface="Montserrat SemiBold"/>
              </a:rPr>
              <a:t>GNI per capita </a:t>
            </a:r>
            <a:r>
              <a:rPr b="0" i="0" lang="en" sz="1400" u="none" cap="none" strike="noStrike">
                <a:solidFill>
                  <a:srgbClr val="141414"/>
                </a:solidFill>
                <a:latin typeface="Montserrat SemiBold"/>
                <a:ea typeface="Montserrat SemiBold"/>
                <a:cs typeface="Montserrat SemiBold"/>
                <a:sym typeface="Montserrat SemiBold"/>
              </a:rPr>
              <a:t>($)</a:t>
            </a:r>
            <a:r>
              <a:rPr b="0" i="0" lang="en" sz="1400" u="none" cap="none" strike="noStrike">
                <a:solidFill>
                  <a:schemeClr val="dk1"/>
                </a:solidFill>
                <a:latin typeface="Montserrat SemiBold"/>
                <a:ea typeface="Montserrat SemiBold"/>
                <a:cs typeface="Montserrat SemiBold"/>
                <a:sym typeface="Montserrat SemiBold"/>
              </a:rPr>
              <a:t> is for the entire Croatia</a:t>
            </a:r>
            <a:endParaRPr b="0" i="0" sz="2800" u="none" cap="none" strike="noStrike">
              <a:solidFill>
                <a:srgbClr val="141414"/>
              </a:solidFill>
              <a:latin typeface="Montserrat SemiBold"/>
              <a:ea typeface="Montserrat SemiBold"/>
              <a:cs typeface="Montserrat SemiBold"/>
              <a:sym typeface="Montserrat SemiBo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7"/>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74" name="Google Shape;174;p27"/>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300"/>
              <a:buFont typeface="Arial"/>
              <a:buNone/>
            </a:pPr>
            <a:r>
              <a:rPr b="0" i="0" lang="en" sz="2300" u="none" cap="none" strike="noStrike">
                <a:solidFill>
                  <a:srgbClr val="141414"/>
                </a:solidFill>
                <a:latin typeface="Montserrat SemiBold"/>
                <a:ea typeface="Montserrat SemiBold"/>
                <a:cs typeface="Montserrat SemiBold"/>
                <a:sym typeface="Montserrat SemiBold"/>
              </a:rPr>
              <a:t>Public transportation</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75" name="Google Shape;175;p27"/>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76" name="Google Shape;176;p27"/>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77" name="Google Shape;177;p27"/>
          <p:cNvSpPr txBox="1"/>
          <p:nvPr/>
        </p:nvSpPr>
        <p:spPr>
          <a:xfrm>
            <a:off x="5434500" y="790750"/>
            <a:ext cx="3366600" cy="4009800"/>
          </a:xfrm>
          <a:prstGeom prst="rect">
            <a:avLst/>
          </a:prstGeom>
          <a:noFill/>
          <a:ln>
            <a:noFill/>
          </a:ln>
        </p:spPr>
        <p:txBody>
          <a:bodyPr anchorCtr="0" anchor="ctr" bIns="91425" lIns="91425" spcFirstLastPara="1" rIns="91425" wrap="square" tIns="91425">
            <a:noAutofit/>
          </a:bodyPr>
          <a:lstStyle/>
          <a:p>
            <a:pPr indent="-317500" lvl="0" marL="457200" marR="0" rtl="0" algn="l">
              <a:lnSpc>
                <a:spcPct val="100012"/>
              </a:lnSpc>
              <a:spcBef>
                <a:spcPts val="0"/>
              </a:spcBef>
              <a:spcAft>
                <a:spcPts val="0"/>
              </a:spcAft>
              <a:buClr>
                <a:srgbClr val="141414"/>
              </a:buClr>
              <a:buSzPts val="1400"/>
              <a:buFont typeface="Montserrat SemiBold"/>
              <a:buChar char="●"/>
            </a:pPr>
            <a:r>
              <a:rPr b="0" i="0" lang="en" sz="1400" u="none" cap="none" strike="noStrike">
                <a:solidFill>
                  <a:srgbClr val="141414"/>
                </a:solidFill>
                <a:latin typeface="Montserrat SemiBold"/>
                <a:ea typeface="Montserrat SemiBold"/>
                <a:cs typeface="Montserrat SemiBold"/>
                <a:sym typeface="Montserrat SemiBold"/>
              </a:rPr>
              <a:t>Bus stops located in a circle</a:t>
            </a:r>
            <a:endParaRPr b="0" i="0" sz="1400" u="none" cap="none" strike="noStrike">
              <a:solidFill>
                <a:srgbClr val="141414"/>
              </a:solidFill>
              <a:latin typeface="Montserrat SemiBold"/>
              <a:ea typeface="Montserrat SemiBold"/>
              <a:cs typeface="Montserrat SemiBold"/>
              <a:sym typeface="Montserrat SemiBold"/>
            </a:endParaRPr>
          </a:p>
          <a:p>
            <a:pPr indent="-317500" lvl="0" marL="457200" marR="0" rtl="0" algn="l">
              <a:lnSpc>
                <a:spcPct val="100012"/>
              </a:lnSpc>
              <a:spcBef>
                <a:spcPts val="0"/>
              </a:spcBef>
              <a:spcAft>
                <a:spcPts val="0"/>
              </a:spcAft>
              <a:buClr>
                <a:srgbClr val="141414"/>
              </a:buClr>
              <a:buSzPts val="1400"/>
              <a:buFont typeface="Montserrat SemiBold"/>
              <a:buChar char="●"/>
            </a:pPr>
            <a:r>
              <a:rPr b="0" i="0" lang="en" sz="1400" u="none" cap="none" strike="noStrike">
                <a:solidFill>
                  <a:srgbClr val="141414"/>
                </a:solidFill>
                <a:latin typeface="Montserrat SemiBold"/>
                <a:ea typeface="Montserrat SemiBold"/>
                <a:cs typeface="Montserrat SemiBold"/>
                <a:sym typeface="Montserrat SemiBold"/>
              </a:rPr>
              <a:t>5 buses</a:t>
            </a:r>
            <a:endParaRPr b="0" i="0" sz="1400" u="none" cap="none" strike="noStrike">
              <a:solidFill>
                <a:srgbClr val="141414"/>
              </a:solidFill>
              <a:latin typeface="Montserrat SemiBold"/>
              <a:ea typeface="Montserrat SemiBold"/>
              <a:cs typeface="Montserrat SemiBold"/>
              <a:sym typeface="Montserrat SemiBold"/>
            </a:endParaRPr>
          </a:p>
          <a:p>
            <a:pPr indent="-317500" lvl="0" marL="457200" marR="0" rtl="0" algn="l">
              <a:lnSpc>
                <a:spcPct val="100012"/>
              </a:lnSpc>
              <a:spcBef>
                <a:spcPts val="0"/>
              </a:spcBef>
              <a:spcAft>
                <a:spcPts val="0"/>
              </a:spcAft>
              <a:buClr>
                <a:srgbClr val="141414"/>
              </a:buClr>
              <a:buSzPts val="1400"/>
              <a:buFont typeface="Montserrat SemiBold"/>
              <a:buChar char="●"/>
            </a:pPr>
            <a:r>
              <a:rPr b="0" i="0" lang="en" sz="1400" u="none" cap="none" strike="noStrike">
                <a:solidFill>
                  <a:srgbClr val="141414"/>
                </a:solidFill>
                <a:latin typeface="Montserrat SemiBold"/>
                <a:ea typeface="Montserrat SemiBold"/>
                <a:cs typeface="Montserrat SemiBold"/>
                <a:sym typeface="Montserrat SemiBold"/>
              </a:rPr>
              <a:t>Waiting time is approx 1 hour</a:t>
            </a:r>
            <a:endParaRPr b="0" i="0" sz="1400" u="none" cap="none" strike="noStrike">
              <a:solidFill>
                <a:srgbClr val="141414"/>
              </a:solidFill>
              <a:latin typeface="Montserrat SemiBold"/>
              <a:ea typeface="Montserrat SemiBold"/>
              <a:cs typeface="Montserrat SemiBold"/>
              <a:sym typeface="Montserrat SemiBold"/>
            </a:endParaRPr>
          </a:p>
        </p:txBody>
      </p:sp>
      <p:pic>
        <p:nvPicPr>
          <p:cNvPr id="178" name="Google Shape;178;p27"/>
          <p:cNvPicPr preferRelativeResize="0"/>
          <p:nvPr/>
        </p:nvPicPr>
        <p:blipFill rotWithShape="1">
          <a:blip r:embed="rId3">
            <a:alphaModFix/>
          </a:blip>
          <a:srcRect b="0" l="0" r="0" t="0"/>
          <a:stretch/>
        </p:blipFill>
        <p:spPr>
          <a:xfrm>
            <a:off x="342900" y="790725"/>
            <a:ext cx="5091599" cy="4009800"/>
          </a:xfrm>
          <a:prstGeom prst="rect">
            <a:avLst/>
          </a:prstGeom>
          <a:noFill/>
          <a:ln>
            <a:noFill/>
          </a:ln>
        </p:spPr>
      </p:pic>
      <p:sp>
        <p:nvSpPr>
          <p:cNvPr id="179" name="Google Shape;179;p27"/>
          <p:cNvSpPr txBox="1"/>
          <p:nvPr/>
        </p:nvSpPr>
        <p:spPr>
          <a:xfrm>
            <a:off x="342900" y="4480675"/>
            <a:ext cx="3366600" cy="319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Dugopolje | Tableau Public</a:t>
            </a:r>
            <a:endParaRPr b="0" i="0" sz="2800" u="none" cap="none" strike="noStrike">
              <a:solidFill>
                <a:srgbClr val="141414"/>
              </a:solidFill>
              <a:latin typeface="Montserrat SemiBold"/>
              <a:ea typeface="Montserrat SemiBold"/>
              <a:cs typeface="Montserrat SemiBold"/>
              <a:sym typeface="Montserrat SemiBo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8"/>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85" name="Google Shape;185;p28"/>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Common routes</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86" name="Google Shape;186;p28"/>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87" name="Google Shape;187;p28"/>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88" name="Google Shape;188;p28"/>
          <p:cNvSpPr txBox="1"/>
          <p:nvPr/>
        </p:nvSpPr>
        <p:spPr>
          <a:xfrm>
            <a:off x="342900" y="790750"/>
            <a:ext cx="2848200" cy="40098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Dugopolje</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400"/>
              <a:buFont typeface="Arial"/>
              <a:buNone/>
            </a:pPr>
            <a:r>
              <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rPr b="0" i="0" lang="en" sz="1100" u="none" cap="none" strike="noStrike">
                <a:solidFill>
                  <a:srgbClr val="141414"/>
                </a:solidFill>
                <a:latin typeface="Montserrat SemiBold"/>
                <a:ea typeface="Montserrat SemiBold"/>
                <a:cs typeface="Montserrat SemiBold"/>
                <a:sym typeface="Montserrat SemiBold"/>
              </a:rPr>
              <a:t>Height above the sea is about 300 m</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Split</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rPr b="0" i="0" lang="en" sz="1100" u="none" cap="none" strike="noStrike">
                <a:solidFill>
                  <a:srgbClr val="141414"/>
                </a:solidFill>
                <a:latin typeface="Montserrat SemiBold"/>
                <a:ea typeface="Montserrat SemiBold"/>
                <a:cs typeface="Montserrat SemiBold"/>
                <a:sym typeface="Montserrat SemiBold"/>
              </a:rPr>
              <a:t>height above the sea 0 m</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Vranjaca Cave</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100"/>
              <a:buFont typeface="Arial"/>
              <a:buNone/>
            </a:pPr>
            <a:r>
              <a:t/>
            </a:r>
            <a:endParaRPr b="0" i="0" sz="1100" u="none" cap="none" strike="noStrike">
              <a:solidFill>
                <a:srgbClr val="141414"/>
              </a:solidFill>
              <a:latin typeface="Inter"/>
              <a:ea typeface="Inter"/>
              <a:cs typeface="Inter"/>
              <a:sym typeface="Inter"/>
            </a:endParaRPr>
          </a:p>
          <a:p>
            <a:pPr indent="0" lvl="0" marL="0" marR="0" rtl="0" algn="l">
              <a:lnSpc>
                <a:spcPct val="100012"/>
              </a:lnSpc>
              <a:spcBef>
                <a:spcPts val="0"/>
              </a:spcBef>
              <a:spcAft>
                <a:spcPts val="0"/>
              </a:spcAft>
              <a:buClr>
                <a:srgbClr val="000000"/>
              </a:buClr>
              <a:buSzPts val="1100"/>
              <a:buFont typeface="Arial"/>
              <a:buNone/>
            </a:pPr>
            <a:r>
              <a:rPr b="0" i="0" lang="en" sz="1100" u="none" cap="none" strike="noStrike">
                <a:solidFill>
                  <a:srgbClr val="141414"/>
                </a:solidFill>
                <a:latin typeface="Montserrat SemiBold"/>
                <a:ea typeface="Montserrat SemiBold"/>
                <a:cs typeface="Montserrat SemiBold"/>
                <a:sym typeface="Montserrat SemiBold"/>
              </a:rPr>
              <a:t>Height above the sea is about 500 m</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Distance</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400"/>
              <a:buFont typeface="Arial"/>
              <a:buNone/>
            </a:pPr>
            <a:r>
              <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rPr b="0" i="0" lang="en" sz="1100" u="none" cap="none" strike="noStrike">
                <a:solidFill>
                  <a:srgbClr val="141414"/>
                </a:solidFill>
                <a:latin typeface="Montserrat SemiBold"/>
                <a:ea typeface="Montserrat SemiBold"/>
                <a:cs typeface="Montserrat SemiBold"/>
                <a:sym typeface="Montserrat SemiBold"/>
              </a:rPr>
              <a:t>Dugopolje - Split distance - 21 km</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rPr b="0" i="0" lang="en" sz="1100" u="none" cap="none" strike="noStrike">
                <a:solidFill>
                  <a:srgbClr val="141414"/>
                </a:solidFill>
                <a:latin typeface="Montserrat SemiBold"/>
                <a:ea typeface="Montserrat SemiBold"/>
                <a:cs typeface="Montserrat SemiBold"/>
                <a:sym typeface="Montserrat SemiBold"/>
              </a:rPr>
              <a:t>Dugopolje - Vranjaca Cave distance - 8 km</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189" name="Google Shape;189;p28"/>
          <p:cNvPicPr preferRelativeResize="0"/>
          <p:nvPr/>
        </p:nvPicPr>
        <p:blipFill rotWithShape="1">
          <a:blip r:embed="rId3">
            <a:alphaModFix/>
          </a:blip>
          <a:srcRect b="0" l="0" r="0" t="0"/>
          <a:stretch/>
        </p:blipFill>
        <p:spPr>
          <a:xfrm>
            <a:off x="3191050" y="790750"/>
            <a:ext cx="5610050" cy="4009800"/>
          </a:xfrm>
          <a:prstGeom prst="rect">
            <a:avLst/>
          </a:prstGeom>
          <a:noFill/>
          <a:ln>
            <a:noFill/>
          </a:ln>
        </p:spPr>
      </p:pic>
      <p:sp>
        <p:nvSpPr>
          <p:cNvPr id="190" name="Google Shape;190;p28"/>
          <p:cNvSpPr txBox="1"/>
          <p:nvPr/>
        </p:nvSpPr>
        <p:spPr>
          <a:xfrm>
            <a:off x="3191050" y="4446600"/>
            <a:ext cx="25158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1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Dugopolje | Tableau Public</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9"/>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96" name="Google Shape;196;p29"/>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Possible place to set a station</a:t>
            </a:r>
            <a:endParaRPr b="0" i="0" sz="2500" u="none" cap="none" strike="noStrike">
              <a:solidFill>
                <a:schemeClr val="dk2"/>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500"/>
              <a:buFont typeface="Arial"/>
              <a:buNone/>
            </a:pPr>
            <a:r>
              <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97" name="Google Shape;197;p29"/>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98" name="Google Shape;198;p29"/>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99" name="Google Shape;199;p29"/>
          <p:cNvSpPr txBox="1"/>
          <p:nvPr/>
        </p:nvSpPr>
        <p:spPr>
          <a:xfrm>
            <a:off x="6293375" y="790750"/>
            <a:ext cx="2507700" cy="4009800"/>
          </a:xfrm>
          <a:prstGeom prst="rect">
            <a:avLst/>
          </a:prstGeom>
          <a:noFill/>
          <a:ln>
            <a:noFill/>
          </a:ln>
        </p:spPr>
        <p:txBody>
          <a:bodyPr anchorCtr="0" anchor="ctr" bIns="91425" lIns="91425" spcFirstLastPara="1" rIns="91425" wrap="square" tIns="91425">
            <a:noAutofit/>
          </a:bodyPr>
          <a:lstStyle/>
          <a:p>
            <a:pPr indent="0" lvl="0" marL="0" marR="38100" rtl="0" algn="l">
              <a:lnSpc>
                <a:spcPct val="128571"/>
              </a:lnSpc>
              <a:spcBef>
                <a:spcPts val="0"/>
              </a:spcBef>
              <a:spcAft>
                <a:spcPts val="0"/>
              </a:spcAft>
              <a:buClr>
                <a:srgbClr val="000000"/>
              </a:buClr>
              <a:buSzPts val="1100"/>
              <a:buFont typeface="Arial"/>
              <a:buNone/>
            </a:pPr>
            <a:r>
              <a:rPr b="0" i="0" lang="en" sz="1100" u="none" cap="none" strike="noStrike">
                <a:solidFill>
                  <a:srgbClr val="1F1F1F"/>
                </a:solidFill>
                <a:highlight>
                  <a:srgbClr val="F8F9FA"/>
                </a:highlight>
                <a:latin typeface="Montserrat SemiBold"/>
                <a:ea typeface="Montserrat SemiBold"/>
                <a:cs typeface="Montserrat SemiBold"/>
                <a:sym typeface="Montserrat SemiBold"/>
              </a:rPr>
              <a:t>The first possible place is located in a more crowded and passable place.</a:t>
            </a:r>
            <a:endParaRPr b="0" i="0" sz="1100" u="none" cap="none" strike="noStrike">
              <a:solidFill>
                <a:srgbClr val="1F1F1F"/>
              </a:solidFill>
              <a:highlight>
                <a:srgbClr val="F8F9FA"/>
              </a:highlight>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rPr b="0" i="0" lang="en" sz="1100" u="none" cap="none" strike="noStrike">
                <a:solidFill>
                  <a:srgbClr val="141414"/>
                </a:solidFill>
                <a:latin typeface="Montserrat SemiBold"/>
                <a:ea typeface="Montserrat SemiBold"/>
                <a:cs typeface="Montserrat SemiBold"/>
                <a:sym typeface="Montserrat SemiBold"/>
              </a:rPr>
              <a:t> </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100"/>
              <a:buFont typeface="Arial"/>
              <a:buNone/>
            </a:pPr>
            <a:r>
              <a:rPr b="0" i="0" lang="en" sz="1100" u="none" cap="none" strike="noStrike">
                <a:solidFill>
                  <a:srgbClr val="141414"/>
                </a:solidFill>
                <a:latin typeface="Montserrat SemiBold"/>
                <a:ea typeface="Montserrat SemiBold"/>
                <a:cs typeface="Montserrat SemiBold"/>
                <a:sym typeface="Montserrat SemiBold"/>
              </a:rPr>
              <a:t>The second location is on the way to Vranjaca Cave. It is a less crowded area.</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100"/>
              <a:buFont typeface="Arial"/>
              <a:buNone/>
            </a:pPr>
            <a:r>
              <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100"/>
              <a:buFont typeface="Arial"/>
              <a:buNone/>
            </a:pPr>
            <a:r>
              <a:rPr b="0" i="0" lang="en" sz="1100" u="none" cap="none" strike="noStrike">
                <a:solidFill>
                  <a:srgbClr val="141414"/>
                </a:solidFill>
                <a:latin typeface="Montserrat SemiBold"/>
                <a:ea typeface="Montserrat SemiBold"/>
                <a:cs typeface="Montserrat SemiBold"/>
                <a:sym typeface="Montserrat SemiBold"/>
              </a:rPr>
              <a:t>Latitude and Longitude for the stations provided approximately.</a:t>
            </a:r>
            <a:endParaRPr b="0" i="0" sz="1100" u="none" cap="none" strike="noStrike">
              <a:solidFill>
                <a:srgbClr val="1F1F1F"/>
              </a:solidFill>
              <a:highlight>
                <a:srgbClr val="F8F9FA"/>
              </a:highlight>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1100"/>
              <a:buFont typeface="Arial"/>
              <a:buNone/>
            </a:pPr>
            <a:r>
              <a:t/>
            </a:r>
            <a:endParaRPr b="0" i="0" sz="1100" u="none" cap="none" strike="noStrike">
              <a:solidFill>
                <a:srgbClr val="141414"/>
              </a:solidFill>
              <a:latin typeface="Montserrat SemiBold"/>
              <a:ea typeface="Montserrat SemiBold"/>
              <a:cs typeface="Montserrat SemiBold"/>
              <a:sym typeface="Montserrat SemiBold"/>
            </a:endParaRPr>
          </a:p>
        </p:txBody>
      </p:sp>
      <p:pic>
        <p:nvPicPr>
          <p:cNvPr id="200" name="Google Shape;200;p29"/>
          <p:cNvPicPr preferRelativeResize="0"/>
          <p:nvPr/>
        </p:nvPicPr>
        <p:blipFill rotWithShape="1">
          <a:blip r:embed="rId3">
            <a:alphaModFix/>
          </a:blip>
          <a:srcRect b="0" l="0" r="0" t="0"/>
          <a:stretch/>
        </p:blipFill>
        <p:spPr>
          <a:xfrm>
            <a:off x="342900" y="790725"/>
            <a:ext cx="5950475" cy="4009800"/>
          </a:xfrm>
          <a:prstGeom prst="rect">
            <a:avLst/>
          </a:prstGeom>
          <a:solidFill>
            <a:srgbClr val="FFFFFF">
              <a:alpha val="44705"/>
            </a:srgbClr>
          </a:solidFill>
          <a:ln>
            <a:noFill/>
          </a:ln>
        </p:spPr>
      </p:pic>
      <p:sp>
        <p:nvSpPr>
          <p:cNvPr id="201" name="Google Shape;201;p29"/>
          <p:cNvSpPr txBox="1"/>
          <p:nvPr/>
        </p:nvSpPr>
        <p:spPr>
          <a:xfrm>
            <a:off x="342900" y="4446525"/>
            <a:ext cx="3000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10000"/>
              </a:lnSpc>
              <a:spcBef>
                <a:spcPts val="0"/>
              </a:spcBef>
              <a:spcAft>
                <a:spcPts val="0"/>
              </a:spcAft>
              <a:buClr>
                <a:srgbClr val="000000"/>
              </a:buClr>
              <a:buSzPts val="1100"/>
              <a:buFont typeface="Arial"/>
              <a:buNone/>
            </a:pPr>
            <a:r>
              <a:rPr b="0" i="0" lang="en" sz="1100" u="sng" cap="none" strike="noStrike">
                <a:solidFill>
                  <a:srgbClr val="0000FF"/>
                </a:solidFill>
                <a:latin typeface="Arial"/>
                <a:ea typeface="Arial"/>
                <a:cs typeface="Arial"/>
                <a:sym typeface="Arial"/>
                <a:hlinkClick r:id="rId4">
                  <a:extLst>
                    <a:ext uri="{A12FA001-AC4F-418D-AE19-62706E023703}">
                      <ahyp:hlinkClr val="tx"/>
                    </a:ext>
                  </a:extLst>
                </a:hlinkClick>
              </a:rPr>
              <a:t>Dugopolje | Tableau Public</a:t>
            </a:r>
            <a:endParaRPr b="0" i="0" sz="1400" u="none" cap="none" strike="noStrike">
              <a:solidFill>
                <a:srgbClr val="0000FF"/>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0"/>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07" name="Google Shape;207;p30"/>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Sources about Dugopolje</a:t>
            </a:r>
            <a:endParaRPr b="0" i="0" sz="2700" u="none" cap="none" strike="noStrike">
              <a:solidFill>
                <a:schemeClr val="dk2"/>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300"/>
              <a:buFont typeface="Arial"/>
              <a:buNone/>
            </a:pPr>
            <a:r>
              <a:t/>
            </a:r>
            <a:endParaRPr b="0" i="0" sz="23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08" name="Google Shape;208;p30"/>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09" name="Google Shape;209;p30"/>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10" name="Google Shape;210;p30"/>
          <p:cNvSpPr txBox="1"/>
          <p:nvPr/>
        </p:nvSpPr>
        <p:spPr>
          <a:xfrm>
            <a:off x="4558425" y="790725"/>
            <a:ext cx="4215600" cy="4009800"/>
          </a:xfrm>
          <a:prstGeom prst="rect">
            <a:avLst/>
          </a:prstGeom>
          <a:noFill/>
          <a:ln>
            <a:noFill/>
          </a:ln>
        </p:spPr>
        <p:txBody>
          <a:bodyPr anchorCtr="0" anchor="ctr" bIns="91425" lIns="91425" spcFirstLastPara="1" rIns="91425" wrap="square" tIns="91425">
            <a:noAutofit/>
          </a:bodyPr>
          <a:lstStyle/>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rPr>
              <a:t>https://www.booking.com/searchresults.de.html?ss=Dugopolje&amp;ssne=Dugopolje#map_opened</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3">
                  <a:extLst>
                    <a:ext uri="{A12FA001-AC4F-418D-AE19-62706E023703}">
                      <ahyp:hlinkClr val="tx"/>
                    </a:ext>
                  </a:extLst>
                </a:hlinkClick>
              </a:rPr>
              <a:t>https://www.tripadvisor.ru/Attraction_Review-g303838-d13529975-Reviews-Green_Market-Trogir_Split_Dalmatia_County_Dalmatia.html</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4">
                  <a:extLst>
                    <a:ext uri="{A12FA001-AC4F-418D-AE19-62706E023703}">
                      <ahyp:hlinkClr val="tx"/>
                    </a:ext>
                  </a:extLst>
                </a:hlinkClick>
              </a:rPr>
              <a:t>https://forum.awd.ru/viewtopic.php?f=1238&amp;t=283348</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5">
                  <a:extLst>
                    <a:ext uri="{A12FA001-AC4F-418D-AE19-62706E023703}">
                      <ahyp:hlinkClr val="tx"/>
                    </a:ext>
                  </a:extLst>
                </a:hlinkClick>
              </a:rPr>
              <a:t>https://tourist.hr/location/kotlenice</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6">
                  <a:extLst>
                    <a:ext uri="{A12FA001-AC4F-418D-AE19-62706E023703}">
                      <ahyp:hlinkClr val="tx"/>
                    </a:ext>
                  </a:extLst>
                </a:hlinkClick>
              </a:rPr>
              <a:t>https://www.tripadvisor.com/Attractions-g295370-Activities-c26-t142-Split_Split_Dalmatia_County_Dalmatia.html</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7">
                  <a:extLst>
                    <a:ext uri="{A12FA001-AC4F-418D-AE19-62706E023703}">
                      <ahyp:hlinkClr val="tx"/>
                    </a:ext>
                  </a:extLst>
                </a:hlinkClick>
              </a:rPr>
              <a:t>https://www.rome2rio.com/map/Split/Dugopolje#trips</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8">
                  <a:extLst>
                    <a:ext uri="{A12FA001-AC4F-418D-AE19-62706E023703}">
                      <ahyp:hlinkClr val="tx"/>
                    </a:ext>
                  </a:extLst>
                </a:hlinkClick>
              </a:rPr>
              <a:t>https://www.citypopulation.de/en/croatia/admin/split_dalmacija/5851__dugopolje/</a:t>
            </a:r>
            <a:endParaRPr b="0" i="0" sz="1500" u="none" cap="none" strike="noStrike">
              <a:solidFill>
                <a:srgbClr val="000000"/>
              </a:solidFill>
              <a:latin typeface="Montserrat"/>
              <a:ea typeface="Montserrat"/>
              <a:cs typeface="Montserrat"/>
              <a:sym typeface="Montserrat"/>
            </a:endParaRPr>
          </a:p>
        </p:txBody>
      </p:sp>
      <p:sp>
        <p:nvSpPr>
          <p:cNvPr id="211" name="Google Shape;211;p30"/>
          <p:cNvSpPr txBox="1"/>
          <p:nvPr/>
        </p:nvSpPr>
        <p:spPr>
          <a:xfrm>
            <a:off x="342900" y="790750"/>
            <a:ext cx="4215600" cy="4009800"/>
          </a:xfrm>
          <a:prstGeom prst="rect">
            <a:avLst/>
          </a:prstGeom>
          <a:noFill/>
          <a:ln>
            <a:noFill/>
          </a:ln>
        </p:spPr>
        <p:txBody>
          <a:bodyPr anchorCtr="0" anchor="ctr" bIns="91425" lIns="91425" spcFirstLastPara="1" rIns="91425" wrap="square" tIns="91425">
            <a:noAutofit/>
          </a:bodyPr>
          <a:lstStyle/>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9">
                  <a:extLst>
                    <a:ext uri="{A12FA001-AC4F-418D-AE19-62706E023703}">
                      <ahyp:hlinkClr val="tx"/>
                    </a:ext>
                  </a:extLst>
                </a:hlinkClick>
              </a:rPr>
              <a:t>https://www.city-facts.com/dugopolje/population</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0">
                  <a:extLst>
                    <a:ext uri="{A12FA001-AC4F-418D-AE19-62706E023703}">
                      <ahyp:hlinkClr val="tx"/>
                    </a:ext>
                  </a:extLst>
                </a:hlinkClick>
              </a:rPr>
              <a:t>https://knoema.com/atlas/Croatia/topics/Economy/National-Accounts-Gross-National-Income/GNI-per-capita-based-on-PPP</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1">
                  <a:extLst>
                    <a:ext uri="{A12FA001-AC4F-418D-AE19-62706E023703}">
                      <ahyp:hlinkClr val="tx"/>
                    </a:ext>
                  </a:extLst>
                </a:hlinkClick>
              </a:rPr>
              <a:t>https://www.google.com/maps/dir/Dugopolje,+%D0%A5%D0%BE%D1%80%D0%B2%D0%B0%D1%82%D0%B8%D1%8F/%D0%9F%D0%B5%D1%89%D0%B5%D1%80%D0%B0+%D0%92%D1%80%D0%B0%D0%BD%D1%8C%D1%8F%D1%86%D0%B0,+Unnamed+Road,,+21204,+Kotlenice,+%D0%A5%D0%BE%D1%80%D0%B2%D0%B0%D1%82%D0%B8%D1%8F/@43.5742307,16.6050116,14z/data=!3m1!4b1!4m13!4m12!1m5!1m1!1s0x134aa6e6a7e3de0f:0x4392b4e3816d5654!2m2!1d16.5989117!2d43.582096!1m5!1m1!1s0x134aa413700c1a5d:0x4b97b699105f979d!2m2!1d16.6482314!2d43.5622166?hl=ru&amp;entry=ttu</a:t>
            </a:r>
            <a:endParaRPr b="0" i="0" sz="15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1"/>
          <p:cNvSpPr/>
          <p:nvPr/>
        </p:nvSpPr>
        <p:spPr>
          <a:xfrm>
            <a:off x="1148400" y="1049200"/>
            <a:ext cx="6847200" cy="34425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grpSp>
        <p:nvGrpSpPr>
          <p:cNvPr id="217" name="Google Shape;217;p31"/>
          <p:cNvGrpSpPr/>
          <p:nvPr/>
        </p:nvGrpSpPr>
        <p:grpSpPr>
          <a:xfrm>
            <a:off x="1647913" y="1596475"/>
            <a:ext cx="1190669" cy="316050"/>
            <a:chOff x="399512" y="1956725"/>
            <a:chExt cx="1042800" cy="316050"/>
          </a:xfrm>
        </p:grpSpPr>
        <p:sp>
          <p:nvSpPr>
            <p:cNvPr id="218" name="Google Shape;218;p31"/>
            <p:cNvSpPr/>
            <p:nvPr/>
          </p:nvSpPr>
          <p:spPr>
            <a:xfrm>
              <a:off x="399512" y="1963775"/>
              <a:ext cx="1042800" cy="309000"/>
            </a:xfrm>
            <a:prstGeom prst="roundRect">
              <a:avLst>
                <a:gd fmla="val 2162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19" name="Google Shape;219;p31"/>
            <p:cNvSpPr txBox="1"/>
            <p:nvPr/>
          </p:nvSpPr>
          <p:spPr>
            <a:xfrm>
              <a:off x="466998" y="1956725"/>
              <a:ext cx="903600" cy="309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t/>
              </a:r>
              <a:endParaRPr b="0" i="0" sz="900" u="none" cap="none" strike="noStrike">
                <a:solidFill>
                  <a:schemeClr val="dk1"/>
                </a:solidFill>
                <a:latin typeface="Inter Light"/>
                <a:ea typeface="Inter Light"/>
                <a:cs typeface="Inter Light"/>
                <a:sym typeface="Inter Light"/>
              </a:endParaRPr>
            </a:p>
          </p:txBody>
        </p:sp>
      </p:grpSp>
      <p:sp>
        <p:nvSpPr>
          <p:cNvPr id="220" name="Google Shape;220;p31"/>
          <p:cNvSpPr txBox="1"/>
          <p:nvPr/>
        </p:nvSpPr>
        <p:spPr>
          <a:xfrm>
            <a:off x="1713925" y="3488550"/>
            <a:ext cx="521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nter"/>
                <a:ea typeface="Inter"/>
                <a:cs typeface="Inter"/>
                <a:sym typeface="Inter"/>
              </a:rPr>
              <a:t>Germany</a:t>
            </a:r>
            <a:endParaRPr b="0" i="0" sz="1400" u="none" cap="none" strike="noStrike">
              <a:solidFill>
                <a:schemeClr val="dk1"/>
              </a:solidFill>
              <a:latin typeface="Inter"/>
              <a:ea typeface="Inter"/>
              <a:cs typeface="Inter"/>
              <a:sym typeface="Inter"/>
            </a:endParaRPr>
          </a:p>
        </p:txBody>
      </p:sp>
      <p:sp>
        <p:nvSpPr>
          <p:cNvPr id="221" name="Google Shape;221;p31"/>
          <p:cNvSpPr/>
          <p:nvPr/>
        </p:nvSpPr>
        <p:spPr>
          <a:xfrm>
            <a:off x="4427350" y="2531175"/>
            <a:ext cx="2249100" cy="291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22" name="Google Shape;222;p31"/>
          <p:cNvSpPr txBox="1"/>
          <p:nvPr/>
        </p:nvSpPr>
        <p:spPr>
          <a:xfrm>
            <a:off x="1647925" y="2107000"/>
            <a:ext cx="5938500" cy="14778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3900"/>
              <a:buFont typeface="Arial"/>
              <a:buNone/>
            </a:pPr>
            <a:r>
              <a:rPr b="0" i="0" lang="en" sz="3900" u="none" cap="none" strike="noStrike">
                <a:solidFill>
                  <a:srgbClr val="141414"/>
                </a:solidFill>
                <a:latin typeface="Montserrat SemiBold"/>
                <a:ea typeface="Montserrat SemiBold"/>
                <a:cs typeface="Montserrat SemiBold"/>
                <a:sym typeface="Montserrat SemiBold"/>
              </a:rPr>
              <a:t>Hamburg</a:t>
            </a:r>
            <a:endParaRPr b="0" i="0" sz="1600" u="none" cap="none" strike="noStrike">
              <a:solidFill>
                <a:schemeClr val="dk2"/>
              </a:solidFill>
              <a:latin typeface="Montserrat SemiBold"/>
              <a:ea typeface="Montserrat SemiBold"/>
              <a:cs typeface="Montserrat SemiBold"/>
              <a:sym typeface="Montserrat SemiBo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2"/>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28" name="Google Shape;228;p32"/>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Population in Hamburg 2022</a:t>
            </a:r>
            <a:endParaRPr b="0" i="0" sz="27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29" name="Google Shape;229;p32"/>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30" name="Google Shape;230;p32"/>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31" name="Google Shape;231;p32"/>
          <p:cNvSpPr txBox="1"/>
          <p:nvPr/>
        </p:nvSpPr>
        <p:spPr>
          <a:xfrm>
            <a:off x="7164500" y="790750"/>
            <a:ext cx="1636500" cy="3928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Montserrat SemiBold"/>
                <a:ea typeface="Montserrat SemiBold"/>
                <a:cs typeface="Montserrat SemiBold"/>
                <a:sym typeface="Montserrat SemiBold"/>
              </a:rPr>
              <a:t>Divided by district population</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100"/>
              <a:buFont typeface="Arial"/>
              <a:buNone/>
            </a:pPr>
            <a:r>
              <a:rPr b="0" i="0" lang="en" sz="1100" u="none" cap="none" strike="noStrike">
                <a:solidFill>
                  <a:srgbClr val="141414"/>
                </a:solidFill>
                <a:latin typeface="Montserrat SemiBold"/>
                <a:ea typeface="Montserrat SemiBold"/>
                <a:cs typeface="Montserrat SemiBold"/>
                <a:sym typeface="Montserrat SemiBold"/>
              </a:rPr>
              <a:t>We can see the dynamic graphs here:</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3"/>
              </a:rPr>
              <a:t>Hamburg | Tableau Public</a:t>
            </a:r>
            <a:endParaRPr b="0" i="0" sz="1100" u="none" cap="none" strike="noStrike">
              <a:solidFill>
                <a:srgbClr val="141414"/>
              </a:solidFill>
              <a:latin typeface="Montserrat SemiBold"/>
              <a:ea typeface="Montserrat SemiBold"/>
              <a:cs typeface="Montserrat SemiBold"/>
              <a:sym typeface="Montserrat SemiBold"/>
            </a:endParaRPr>
          </a:p>
        </p:txBody>
      </p:sp>
      <p:pic>
        <p:nvPicPr>
          <p:cNvPr id="232" name="Google Shape;232;p32"/>
          <p:cNvPicPr preferRelativeResize="0"/>
          <p:nvPr/>
        </p:nvPicPr>
        <p:blipFill rotWithShape="1">
          <a:blip r:embed="rId4">
            <a:alphaModFix/>
          </a:blip>
          <a:srcRect b="0" l="0" r="0" t="0"/>
          <a:stretch/>
        </p:blipFill>
        <p:spPr>
          <a:xfrm>
            <a:off x="342900" y="790750"/>
            <a:ext cx="6821600" cy="4009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3"/>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38" name="Google Shape;238;p33"/>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Public transportation</a:t>
            </a:r>
            <a:endParaRPr b="0" i="0" sz="27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39" name="Google Shape;239;p33"/>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40" name="Google Shape;240;p33"/>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41" name="Google Shape;241;p33"/>
          <p:cNvSpPr txBox="1"/>
          <p:nvPr/>
        </p:nvSpPr>
        <p:spPr>
          <a:xfrm>
            <a:off x="342900" y="753300"/>
            <a:ext cx="2602200" cy="4009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1F1F1F"/>
                </a:solidFill>
                <a:highlight>
                  <a:schemeClr val="lt2"/>
                </a:highlight>
                <a:latin typeface="Montserrat SemiBold"/>
                <a:ea typeface="Montserrat SemiBold"/>
                <a:cs typeface="Montserrat SemiBold"/>
                <a:sym typeface="Montserrat SemiBold"/>
              </a:rPr>
              <a:t>There are 4,422 public transport stops in Hamburg.</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242" name="Google Shape;242;p33"/>
          <p:cNvPicPr preferRelativeResize="0"/>
          <p:nvPr/>
        </p:nvPicPr>
        <p:blipFill rotWithShape="1">
          <a:blip r:embed="rId3">
            <a:alphaModFix/>
          </a:blip>
          <a:srcRect b="0" l="0" r="0" t="0"/>
          <a:stretch/>
        </p:blipFill>
        <p:spPr>
          <a:xfrm>
            <a:off x="2945146" y="790753"/>
            <a:ext cx="5855955" cy="4009800"/>
          </a:xfrm>
          <a:prstGeom prst="rect">
            <a:avLst/>
          </a:prstGeom>
          <a:noFill/>
          <a:ln>
            <a:noFill/>
          </a:ln>
        </p:spPr>
      </p:pic>
      <p:sp>
        <p:nvSpPr>
          <p:cNvPr id="243" name="Google Shape;243;p33"/>
          <p:cNvSpPr txBox="1"/>
          <p:nvPr/>
        </p:nvSpPr>
        <p:spPr>
          <a:xfrm>
            <a:off x="342900" y="4446600"/>
            <a:ext cx="19794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Hamburg | Tableau Public</a:t>
            </a:r>
            <a:endParaRPr b="0" i="0" sz="1800" u="none" cap="none" strike="noStrike">
              <a:solidFill>
                <a:schemeClr val="dk2"/>
              </a:solidFill>
              <a:latin typeface="Inter"/>
              <a:ea typeface="Inter"/>
              <a:cs typeface="Inter"/>
              <a:sym typeface="Int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4"/>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49" name="Google Shape;249;p34"/>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Autos vs Electro Autos in Hamburg</a:t>
            </a:r>
            <a:endParaRPr b="0" i="0" sz="27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50" name="Google Shape;250;p34"/>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51" name="Google Shape;251;p34"/>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52" name="Google Shape;252;p34"/>
          <p:cNvSpPr txBox="1"/>
          <p:nvPr/>
        </p:nvSpPr>
        <p:spPr>
          <a:xfrm>
            <a:off x="342900" y="790750"/>
            <a:ext cx="1838400" cy="4009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Montserrat SemiBold"/>
                <a:ea typeface="Montserrat SemiBold"/>
                <a:cs typeface="Montserrat SemiBold"/>
                <a:sym typeface="Montserrat SemiBold"/>
              </a:rPr>
              <a:t>Information based on 2022 data</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253" name="Google Shape;253;p34"/>
          <p:cNvPicPr preferRelativeResize="0"/>
          <p:nvPr/>
        </p:nvPicPr>
        <p:blipFill rotWithShape="1">
          <a:blip r:embed="rId3">
            <a:alphaModFix/>
          </a:blip>
          <a:srcRect b="0" l="0" r="0" t="0"/>
          <a:stretch/>
        </p:blipFill>
        <p:spPr>
          <a:xfrm>
            <a:off x="2181300" y="790750"/>
            <a:ext cx="6619800" cy="4009800"/>
          </a:xfrm>
          <a:prstGeom prst="rect">
            <a:avLst/>
          </a:prstGeom>
          <a:noFill/>
          <a:ln>
            <a:noFill/>
          </a:ln>
        </p:spPr>
      </p:pic>
      <p:sp>
        <p:nvSpPr>
          <p:cNvPr id="254" name="Google Shape;254;p34"/>
          <p:cNvSpPr txBox="1"/>
          <p:nvPr/>
        </p:nvSpPr>
        <p:spPr>
          <a:xfrm>
            <a:off x="342900" y="4446600"/>
            <a:ext cx="19794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Hamburg | Tableau Public</a:t>
            </a:r>
            <a:endParaRPr b="0" i="0" sz="1800" u="none" cap="none" strike="noStrike">
              <a:solidFill>
                <a:schemeClr val="dk2"/>
              </a:solidFill>
              <a:latin typeface="Inter"/>
              <a:ea typeface="Inter"/>
              <a:cs typeface="Inter"/>
              <a:sym typeface="Inte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5"/>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60" name="Google Shape;260;p35"/>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Sales of bicycles vs e-bikes in Germany</a:t>
            </a:r>
            <a:endParaRPr b="0" i="0" sz="300" u="none" cap="none" strike="noStrike">
              <a:solidFill>
                <a:schemeClr val="dk2"/>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500"/>
              <a:buFont typeface="Arial"/>
              <a:buNone/>
            </a:pPr>
            <a:r>
              <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61" name="Google Shape;261;p35"/>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62" name="Google Shape;262;p35"/>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63" name="Google Shape;263;p35"/>
          <p:cNvSpPr txBox="1"/>
          <p:nvPr/>
        </p:nvSpPr>
        <p:spPr>
          <a:xfrm>
            <a:off x="342900" y="753300"/>
            <a:ext cx="1793400" cy="4009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Last year sales of e-bikes were more than regular bikes</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264" name="Google Shape;264;p35"/>
          <p:cNvPicPr preferRelativeResize="0"/>
          <p:nvPr/>
        </p:nvPicPr>
        <p:blipFill rotWithShape="1">
          <a:blip r:embed="rId3">
            <a:alphaModFix/>
          </a:blip>
          <a:srcRect b="0" l="0" r="0" t="0"/>
          <a:stretch/>
        </p:blipFill>
        <p:spPr>
          <a:xfrm>
            <a:off x="2136251" y="790750"/>
            <a:ext cx="6664849" cy="4009800"/>
          </a:xfrm>
          <a:prstGeom prst="rect">
            <a:avLst/>
          </a:prstGeom>
          <a:noFill/>
          <a:ln>
            <a:noFill/>
          </a:ln>
        </p:spPr>
      </p:pic>
      <p:sp>
        <p:nvSpPr>
          <p:cNvPr id="265" name="Google Shape;265;p35"/>
          <p:cNvSpPr txBox="1"/>
          <p:nvPr/>
        </p:nvSpPr>
        <p:spPr>
          <a:xfrm>
            <a:off x="342900" y="4446600"/>
            <a:ext cx="19794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Hamburg | Tableau Public</a:t>
            </a:r>
            <a:endParaRPr b="0" i="0" sz="1800" u="none" cap="none" strike="noStrike">
              <a:solidFill>
                <a:schemeClr val="dk2"/>
              </a:solidFill>
              <a:latin typeface="Inter"/>
              <a:ea typeface="Inter"/>
              <a:cs typeface="Inter"/>
              <a:sym typeface="Inte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9"/>
          <p:cNvSpPr/>
          <p:nvPr/>
        </p:nvSpPr>
        <p:spPr>
          <a:xfrm>
            <a:off x="1148400" y="1049200"/>
            <a:ext cx="6847200" cy="34425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grpSp>
        <p:nvGrpSpPr>
          <p:cNvPr id="77" name="Google Shape;77;p9"/>
          <p:cNvGrpSpPr/>
          <p:nvPr/>
        </p:nvGrpSpPr>
        <p:grpSpPr>
          <a:xfrm>
            <a:off x="1647913" y="1596475"/>
            <a:ext cx="1190669" cy="316050"/>
            <a:chOff x="399512" y="1956725"/>
            <a:chExt cx="1042800" cy="316050"/>
          </a:xfrm>
        </p:grpSpPr>
        <p:sp>
          <p:nvSpPr>
            <p:cNvPr id="78" name="Google Shape;78;p9"/>
            <p:cNvSpPr/>
            <p:nvPr/>
          </p:nvSpPr>
          <p:spPr>
            <a:xfrm>
              <a:off x="399512" y="1963775"/>
              <a:ext cx="1042800" cy="309000"/>
            </a:xfrm>
            <a:prstGeom prst="roundRect">
              <a:avLst>
                <a:gd fmla="val 2162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79" name="Google Shape;79;p9"/>
            <p:cNvSpPr txBox="1"/>
            <p:nvPr/>
          </p:nvSpPr>
          <p:spPr>
            <a:xfrm>
              <a:off x="466998" y="1956725"/>
              <a:ext cx="903600" cy="309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t/>
              </a:r>
              <a:endParaRPr b="0" i="0" sz="900" u="none" cap="none" strike="noStrike">
                <a:solidFill>
                  <a:schemeClr val="dk1"/>
                </a:solidFill>
                <a:latin typeface="Inter Light"/>
                <a:ea typeface="Inter Light"/>
                <a:cs typeface="Inter Light"/>
                <a:sym typeface="Inter Light"/>
              </a:endParaRPr>
            </a:p>
          </p:txBody>
        </p:sp>
      </p:grpSp>
      <p:sp>
        <p:nvSpPr>
          <p:cNvPr id="80" name="Google Shape;80;p9"/>
          <p:cNvSpPr txBox="1"/>
          <p:nvPr/>
        </p:nvSpPr>
        <p:spPr>
          <a:xfrm>
            <a:off x="1713925" y="3488550"/>
            <a:ext cx="521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nter"/>
                <a:ea typeface="Inter"/>
                <a:cs typeface="Inter"/>
                <a:sym typeface="Inter"/>
              </a:rPr>
              <a:t>Turkey</a:t>
            </a:r>
            <a:endParaRPr b="0" i="0" sz="1400" u="none" cap="none" strike="noStrike">
              <a:solidFill>
                <a:schemeClr val="dk1"/>
              </a:solidFill>
              <a:latin typeface="Inter"/>
              <a:ea typeface="Inter"/>
              <a:cs typeface="Inter"/>
              <a:sym typeface="Inter"/>
            </a:endParaRPr>
          </a:p>
        </p:txBody>
      </p:sp>
      <p:sp>
        <p:nvSpPr>
          <p:cNvPr id="81" name="Google Shape;81;p9"/>
          <p:cNvSpPr/>
          <p:nvPr/>
        </p:nvSpPr>
        <p:spPr>
          <a:xfrm>
            <a:off x="4427350" y="2531175"/>
            <a:ext cx="2249100" cy="291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82" name="Google Shape;82;p9"/>
          <p:cNvSpPr txBox="1"/>
          <p:nvPr/>
        </p:nvSpPr>
        <p:spPr>
          <a:xfrm>
            <a:off x="1647925" y="2107000"/>
            <a:ext cx="5938500" cy="14778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3900"/>
              <a:buFont typeface="Arial"/>
              <a:buNone/>
            </a:pPr>
            <a:r>
              <a:rPr b="0" i="0" lang="en" sz="3900" u="none" cap="none" strike="noStrike">
                <a:solidFill>
                  <a:srgbClr val="141414"/>
                </a:solidFill>
                <a:latin typeface="Montserrat SemiBold"/>
                <a:ea typeface="Montserrat SemiBold"/>
                <a:cs typeface="Montserrat SemiBold"/>
                <a:sym typeface="Montserrat SemiBold"/>
              </a:rPr>
              <a:t>Antalya</a:t>
            </a:r>
            <a:endParaRPr b="0" i="0" sz="1600" u="none" cap="none" strike="noStrike">
              <a:solidFill>
                <a:schemeClr val="dk2"/>
              </a:solidFill>
              <a:latin typeface="Montserrat SemiBold"/>
              <a:ea typeface="Montserrat SemiBold"/>
              <a:cs typeface="Montserrat SemiBold"/>
              <a:sym typeface="Montserrat SemiBo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6"/>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71" name="Google Shape;271;p36"/>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Bikes sharing stations</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72" name="Google Shape;272;p36"/>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73" name="Google Shape;273;p36"/>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74" name="Google Shape;274;p36"/>
          <p:cNvSpPr txBox="1"/>
          <p:nvPr/>
        </p:nvSpPr>
        <p:spPr>
          <a:xfrm>
            <a:off x="5611500" y="790750"/>
            <a:ext cx="3189600" cy="4009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Montserrat SemiBold"/>
                <a:ea typeface="Montserrat SemiBold"/>
                <a:cs typeface="Montserrat SemiBold"/>
                <a:sym typeface="Montserrat SemiBold"/>
              </a:rPr>
              <a:t>Amount of bike sharing stations in 2024 by districts</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Montserrat SemiBold"/>
                <a:ea typeface="Montserrat SemiBold"/>
                <a:cs typeface="Montserrat SemiBold"/>
                <a:sym typeface="Montserrat SemiBold"/>
              </a:rPr>
              <a:t>75 - </a:t>
            </a:r>
            <a:r>
              <a:rPr b="0" i="0" lang="en" sz="1400" u="none" cap="none" strike="noStrike">
                <a:solidFill>
                  <a:srgbClr val="141414"/>
                </a:solidFill>
                <a:latin typeface="Arial"/>
                <a:ea typeface="Arial"/>
                <a:cs typeface="Arial"/>
                <a:sym typeface="Arial"/>
              </a:rPr>
              <a:t>Wandsbek</a:t>
            </a:r>
            <a:endParaRPr b="0" i="0" sz="1400" u="none" cap="none" strike="noStrike">
              <a:solidFill>
                <a:srgbClr val="141414"/>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141414"/>
                </a:solidFill>
                <a:latin typeface="Arial"/>
                <a:ea typeface="Arial"/>
                <a:cs typeface="Arial"/>
                <a:sym typeface="Arial"/>
              </a:rPr>
              <a:t>60 - Altona</a:t>
            </a:r>
            <a:endParaRPr b="0" i="0" sz="1400" u="none" cap="none" strike="noStrike">
              <a:solidFill>
                <a:srgbClr val="141414"/>
              </a:solidFill>
              <a:latin typeface="Arial"/>
              <a:ea typeface="Arial"/>
              <a:cs typeface="Arial"/>
              <a:sym typeface="Arial"/>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75" name="Google Shape;275;p36"/>
          <p:cNvSpPr txBox="1"/>
          <p:nvPr/>
        </p:nvSpPr>
        <p:spPr>
          <a:xfrm>
            <a:off x="5611500" y="4446600"/>
            <a:ext cx="19794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3"/>
              </a:rPr>
              <a:t>Hamburg | Tableau Public</a:t>
            </a:r>
            <a:endParaRPr b="0" i="0" sz="1800" u="none" cap="none" strike="noStrike">
              <a:solidFill>
                <a:schemeClr val="dk2"/>
              </a:solidFill>
              <a:latin typeface="Inter"/>
              <a:ea typeface="Inter"/>
              <a:cs typeface="Inter"/>
              <a:sym typeface="Inter"/>
            </a:endParaRPr>
          </a:p>
        </p:txBody>
      </p:sp>
      <p:pic>
        <p:nvPicPr>
          <p:cNvPr id="276" name="Google Shape;276;p36"/>
          <p:cNvPicPr preferRelativeResize="0"/>
          <p:nvPr/>
        </p:nvPicPr>
        <p:blipFill rotWithShape="1">
          <a:blip r:embed="rId4">
            <a:alphaModFix/>
          </a:blip>
          <a:srcRect b="0" l="0" r="0" t="0"/>
          <a:stretch/>
        </p:blipFill>
        <p:spPr>
          <a:xfrm>
            <a:off x="342900" y="790528"/>
            <a:ext cx="5268600" cy="401025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7"/>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82" name="Google Shape;282;p37"/>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Traffic by districts</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83" name="Google Shape;283;p37"/>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84" name="Google Shape;284;p37"/>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85" name="Google Shape;285;p37"/>
          <p:cNvSpPr txBox="1"/>
          <p:nvPr/>
        </p:nvSpPr>
        <p:spPr>
          <a:xfrm>
            <a:off x="342900" y="790750"/>
            <a:ext cx="3351600" cy="40098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1200"/>
              </a:spcBef>
              <a:spcAft>
                <a:spcPts val="0"/>
              </a:spcAft>
              <a:buClr>
                <a:srgbClr val="000000"/>
              </a:buClr>
              <a:buSzPts val="1400"/>
              <a:buFont typeface="Arial"/>
              <a:buNone/>
            </a:pPr>
            <a:r>
              <a:rPr b="0" i="0" lang="en" sz="1400" u="none" cap="none" strike="noStrike">
                <a:solidFill>
                  <a:srgbClr val="000000"/>
                </a:solidFill>
                <a:latin typeface="Montserrat SemiBold"/>
                <a:ea typeface="Montserrat SemiBold"/>
                <a:cs typeface="Montserrat SemiBold"/>
                <a:sym typeface="Montserrat SemiBold"/>
              </a:rPr>
              <a:t>Traffic Scores in Hamburg:</a:t>
            </a:r>
            <a:endParaRPr b="0" i="0" sz="1400" u="none" cap="none" strike="noStrike">
              <a:solidFill>
                <a:srgbClr val="000000"/>
              </a:solidFill>
              <a:latin typeface="Montserrat SemiBold"/>
              <a:ea typeface="Montserrat SemiBold"/>
              <a:cs typeface="Montserrat SemiBold"/>
              <a:sym typeface="Montserrat SemiBold"/>
            </a:endParaRPr>
          </a:p>
          <a:p>
            <a:pPr indent="-317500" lvl="0" marL="457200" marR="0" rtl="0" algn="l">
              <a:lnSpc>
                <a:spcPct val="115000"/>
              </a:lnSpc>
              <a:spcBef>
                <a:spcPts val="1200"/>
              </a:spcBef>
              <a:spcAft>
                <a:spcPts val="0"/>
              </a:spcAft>
              <a:buClr>
                <a:srgbClr val="000000"/>
              </a:buClr>
              <a:buSzPts val="1400"/>
              <a:buFont typeface="Arial"/>
              <a:buChar char="●"/>
            </a:pPr>
            <a:r>
              <a:rPr b="0" i="0" lang="en" sz="1400" u="none" cap="none" strike="noStrike">
                <a:solidFill>
                  <a:srgbClr val="000000"/>
                </a:solidFill>
                <a:latin typeface="Montserrat SemiBold"/>
                <a:ea typeface="Montserrat SemiBold"/>
                <a:cs typeface="Montserrat SemiBold"/>
                <a:sym typeface="Montserrat SemiBold"/>
              </a:rPr>
              <a:t>Wandsbek: 8</a:t>
            </a:r>
            <a:endParaRPr b="0" i="0" sz="1400" u="none" cap="none" strike="noStrike">
              <a:solidFill>
                <a:srgbClr val="000000"/>
              </a:solidFill>
              <a:latin typeface="Montserrat SemiBold"/>
              <a:ea typeface="Montserrat SemiBold"/>
              <a:cs typeface="Montserrat SemiBold"/>
              <a:sym typeface="Montserrat SemiBold"/>
            </a:endParaRPr>
          </a:p>
          <a:p>
            <a:pPr indent="-317500" lvl="0" marL="457200" marR="0" rtl="0" algn="l">
              <a:lnSpc>
                <a:spcPct val="115000"/>
              </a:lnSpc>
              <a:spcBef>
                <a:spcPts val="0"/>
              </a:spcBef>
              <a:spcAft>
                <a:spcPts val="0"/>
              </a:spcAft>
              <a:buClr>
                <a:srgbClr val="000000"/>
              </a:buClr>
              <a:buSzPts val="1400"/>
              <a:buFont typeface="Arial"/>
              <a:buChar char="●"/>
            </a:pPr>
            <a:r>
              <a:rPr b="0" i="0" lang="en" sz="1400" u="none" cap="none" strike="noStrike">
                <a:solidFill>
                  <a:srgbClr val="000000"/>
                </a:solidFill>
                <a:latin typeface="Montserrat SemiBold"/>
                <a:ea typeface="Montserrat SemiBold"/>
                <a:cs typeface="Montserrat SemiBold"/>
                <a:sym typeface="Montserrat SemiBold"/>
              </a:rPr>
              <a:t>Altona: 16</a:t>
            </a:r>
            <a:endParaRPr b="0" i="0" sz="1400" u="none" cap="none" strike="noStrike">
              <a:solidFill>
                <a:srgbClr val="000000"/>
              </a:solidFill>
              <a:latin typeface="Montserrat SemiBold"/>
              <a:ea typeface="Montserrat SemiBold"/>
              <a:cs typeface="Montserrat SemiBold"/>
              <a:sym typeface="Montserrat SemiBold"/>
            </a:endParaRPr>
          </a:p>
          <a:p>
            <a:pPr indent="-317500" lvl="0" marL="457200" marR="0" rtl="0" algn="l">
              <a:lnSpc>
                <a:spcPct val="115000"/>
              </a:lnSpc>
              <a:spcBef>
                <a:spcPts val="0"/>
              </a:spcBef>
              <a:spcAft>
                <a:spcPts val="0"/>
              </a:spcAft>
              <a:buClr>
                <a:srgbClr val="000000"/>
              </a:buClr>
              <a:buSzPts val="1400"/>
              <a:buFont typeface="Arial"/>
              <a:buChar char="●"/>
            </a:pPr>
            <a:r>
              <a:rPr b="0" i="0" lang="en" sz="1400" u="none" cap="none" strike="noStrike">
                <a:solidFill>
                  <a:srgbClr val="000000"/>
                </a:solidFill>
                <a:latin typeface="Montserrat SemiBold"/>
                <a:ea typeface="Montserrat SemiBold"/>
                <a:cs typeface="Montserrat SemiBold"/>
                <a:sym typeface="Montserrat SemiBold"/>
              </a:rPr>
              <a:t>Hamburg-Mitte: 20</a:t>
            </a:r>
            <a:endParaRPr b="0" i="0" sz="1400" u="none" cap="none" strike="noStrike">
              <a:solidFill>
                <a:srgbClr val="000000"/>
              </a:solidFill>
              <a:latin typeface="Montserrat SemiBold"/>
              <a:ea typeface="Montserrat SemiBold"/>
              <a:cs typeface="Montserrat SemiBold"/>
              <a:sym typeface="Montserrat SemiBold"/>
            </a:endParaRPr>
          </a:p>
          <a:p>
            <a:pPr indent="0" lvl="0" marL="0" marR="0" rtl="0" algn="l">
              <a:lnSpc>
                <a:spcPct val="100000"/>
              </a:lnSpc>
              <a:spcBef>
                <a:spcPts val="1200"/>
              </a:spcBef>
              <a:spcAft>
                <a:spcPts val="0"/>
              </a:spcAft>
              <a:buClr>
                <a:srgbClr val="000000"/>
              </a:buClr>
              <a:buSzPts val="1400"/>
              <a:buFont typeface="Arial"/>
              <a:buNone/>
            </a:pPr>
            <a:r>
              <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86" name="Google Shape;286;p37"/>
          <p:cNvSpPr txBox="1"/>
          <p:nvPr/>
        </p:nvSpPr>
        <p:spPr>
          <a:xfrm>
            <a:off x="342900" y="4446550"/>
            <a:ext cx="19794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3"/>
              </a:rPr>
              <a:t>Hamburg | Tableau Public</a:t>
            </a:r>
            <a:endParaRPr b="0" i="0" sz="1800" u="none" cap="none" strike="noStrike">
              <a:solidFill>
                <a:schemeClr val="dk2"/>
              </a:solidFill>
              <a:latin typeface="Inter"/>
              <a:ea typeface="Inter"/>
              <a:cs typeface="Inter"/>
              <a:sym typeface="Inter"/>
            </a:endParaRPr>
          </a:p>
        </p:txBody>
      </p:sp>
      <p:pic>
        <p:nvPicPr>
          <p:cNvPr id="287" name="Google Shape;287;p37"/>
          <p:cNvPicPr preferRelativeResize="0"/>
          <p:nvPr/>
        </p:nvPicPr>
        <p:blipFill rotWithShape="1">
          <a:blip r:embed="rId4">
            <a:alphaModFix/>
          </a:blip>
          <a:srcRect b="0" l="0" r="0" t="0"/>
          <a:stretch/>
        </p:blipFill>
        <p:spPr>
          <a:xfrm>
            <a:off x="3572592" y="790750"/>
            <a:ext cx="5178858" cy="40098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8"/>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93" name="Google Shape;293;p38"/>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Possible place to set a station</a:t>
            </a:r>
            <a:endParaRPr b="0" i="0" sz="2500" u="none" cap="none" strike="noStrike">
              <a:solidFill>
                <a:schemeClr val="dk2"/>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300"/>
              <a:buFont typeface="Arial"/>
              <a:buNone/>
            </a:pPr>
            <a:r>
              <a:t/>
            </a:r>
            <a:endParaRPr b="0" i="0" sz="23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294" name="Google Shape;294;p38"/>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95" name="Google Shape;295;p38"/>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296" name="Google Shape;296;p38"/>
          <p:cNvSpPr txBox="1"/>
          <p:nvPr/>
        </p:nvSpPr>
        <p:spPr>
          <a:xfrm>
            <a:off x="5695425" y="790750"/>
            <a:ext cx="3105600" cy="4009800"/>
          </a:xfrm>
          <a:prstGeom prst="rect">
            <a:avLst/>
          </a:prstGeom>
          <a:noFill/>
          <a:ln>
            <a:noFill/>
          </a:ln>
        </p:spPr>
        <p:txBody>
          <a:bodyPr anchorCtr="0" anchor="ctr" bIns="91425" lIns="91425" spcFirstLastPara="1" rIns="91425" wrap="square" tIns="91425">
            <a:noAutofit/>
          </a:bodyPr>
          <a:lstStyle/>
          <a:p>
            <a:pPr indent="0" lvl="0" marL="0" marR="0" rtl="0" algn="l">
              <a:lnSpc>
                <a:spcPct val="110000"/>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The Wandsbek and Altona are the most promising.</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400"/>
              <a:buFont typeface="Arial"/>
              <a:buNone/>
            </a:pPr>
            <a:r>
              <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The picture presented an approximate place more like an area</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400"/>
              <a:buFont typeface="Arial"/>
              <a:buNone/>
            </a:pPr>
            <a:r>
              <a:t/>
            </a:r>
            <a:endParaRPr b="0" i="0" sz="1400" u="none" cap="none" strike="noStrike">
              <a:solidFill>
                <a:srgbClr val="141414"/>
              </a:solidFill>
              <a:latin typeface="Montserrat SemiBold"/>
              <a:ea typeface="Montserrat SemiBold"/>
              <a:cs typeface="Montserrat SemiBold"/>
              <a:sym typeface="Montserrat SemiBold"/>
            </a:endParaRPr>
          </a:p>
        </p:txBody>
      </p:sp>
      <p:pic>
        <p:nvPicPr>
          <p:cNvPr id="297" name="Google Shape;297;p38"/>
          <p:cNvPicPr preferRelativeResize="0"/>
          <p:nvPr/>
        </p:nvPicPr>
        <p:blipFill rotWithShape="1">
          <a:blip r:embed="rId3">
            <a:alphaModFix/>
          </a:blip>
          <a:srcRect b="0" l="0" r="0" t="0"/>
          <a:stretch/>
        </p:blipFill>
        <p:spPr>
          <a:xfrm>
            <a:off x="342894" y="790750"/>
            <a:ext cx="5352532" cy="4009800"/>
          </a:xfrm>
          <a:prstGeom prst="rect">
            <a:avLst/>
          </a:prstGeom>
          <a:noFill/>
          <a:ln>
            <a:noFill/>
          </a:ln>
        </p:spPr>
      </p:pic>
      <p:sp>
        <p:nvSpPr>
          <p:cNvPr id="298" name="Google Shape;298;p38"/>
          <p:cNvSpPr txBox="1"/>
          <p:nvPr/>
        </p:nvSpPr>
        <p:spPr>
          <a:xfrm>
            <a:off x="5695425" y="4446550"/>
            <a:ext cx="19794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Hamburg | Tableau Public</a:t>
            </a:r>
            <a:endParaRPr b="0" i="0" sz="1800" u="none" cap="none" strike="noStrike">
              <a:solidFill>
                <a:schemeClr val="dk2"/>
              </a:solidFill>
              <a:latin typeface="Inter"/>
              <a:ea typeface="Inter"/>
              <a:cs typeface="Inter"/>
              <a:sym typeface="Inte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9"/>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04" name="Google Shape;304;p39"/>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Competitors (Swobbee)</a:t>
            </a:r>
            <a:endParaRPr b="0" i="0" sz="27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305" name="Google Shape;305;p39"/>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06" name="Google Shape;306;p39"/>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07" name="Google Shape;307;p39"/>
          <p:cNvSpPr txBox="1"/>
          <p:nvPr/>
        </p:nvSpPr>
        <p:spPr>
          <a:xfrm>
            <a:off x="342900" y="790750"/>
            <a:ext cx="3065100" cy="4009800"/>
          </a:xfrm>
          <a:prstGeom prst="rect">
            <a:avLst/>
          </a:prstGeom>
          <a:noFill/>
          <a:ln>
            <a:noFill/>
          </a:ln>
        </p:spPr>
        <p:txBody>
          <a:bodyPr anchorCtr="0" anchor="ctr" bIns="91425" lIns="91425" spcFirstLastPara="1" rIns="91425" wrap="square" tIns="91425">
            <a:noAutofit/>
          </a:bodyPr>
          <a:lstStyle/>
          <a:p>
            <a:pPr indent="0" lvl="0" marL="0" marR="0" rtl="0" algn="l">
              <a:lnSpc>
                <a:spcPct val="100012"/>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Swobbee has two stations in Hamburg.</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10000"/>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Both of them are near to the city center.</a:t>
            </a:r>
            <a:endParaRPr b="0" i="0" sz="14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308" name="Google Shape;308;p39"/>
          <p:cNvPicPr preferRelativeResize="0"/>
          <p:nvPr/>
        </p:nvPicPr>
        <p:blipFill rotWithShape="1">
          <a:blip r:embed="rId3">
            <a:alphaModFix/>
          </a:blip>
          <a:srcRect b="0" l="0" r="0" t="0"/>
          <a:stretch/>
        </p:blipFill>
        <p:spPr>
          <a:xfrm>
            <a:off x="3407850" y="790750"/>
            <a:ext cx="5393253" cy="4009800"/>
          </a:xfrm>
          <a:prstGeom prst="rect">
            <a:avLst/>
          </a:prstGeom>
          <a:noFill/>
          <a:ln>
            <a:noFill/>
          </a:ln>
        </p:spPr>
      </p:pic>
      <p:sp>
        <p:nvSpPr>
          <p:cNvPr id="309" name="Google Shape;309;p39"/>
          <p:cNvSpPr txBox="1"/>
          <p:nvPr/>
        </p:nvSpPr>
        <p:spPr>
          <a:xfrm>
            <a:off x="342900" y="4446600"/>
            <a:ext cx="19794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Hamburg | Tableau Public</a:t>
            </a:r>
            <a:endParaRPr b="0" i="0" sz="1800" u="none" cap="none" strike="noStrike">
              <a:solidFill>
                <a:schemeClr val="dk2"/>
              </a:solidFill>
              <a:latin typeface="Inter"/>
              <a:ea typeface="Inter"/>
              <a:cs typeface="Inter"/>
              <a:sym typeface="Inte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0"/>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15" name="Google Shape;315;p40"/>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Competitors supplies</a:t>
            </a:r>
            <a:endParaRPr b="0" i="0" sz="2700" u="none" cap="none" strike="noStrike">
              <a:solidFill>
                <a:schemeClr val="dk2"/>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300"/>
              <a:buFont typeface="Arial"/>
              <a:buNone/>
            </a:pPr>
            <a:r>
              <a:t/>
            </a:r>
            <a:endParaRPr b="0" i="0" sz="23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316" name="Google Shape;316;p40"/>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17" name="Google Shape;317;p40"/>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18" name="Google Shape;318;p40"/>
          <p:cNvSpPr txBox="1"/>
          <p:nvPr/>
        </p:nvSpPr>
        <p:spPr>
          <a:xfrm>
            <a:off x="342900" y="790725"/>
            <a:ext cx="3023700" cy="4009800"/>
          </a:xfrm>
          <a:prstGeom prst="rect">
            <a:avLst/>
          </a:prstGeom>
          <a:noFill/>
          <a:ln>
            <a:noFill/>
          </a:ln>
        </p:spPr>
        <p:txBody>
          <a:bodyPr anchorCtr="0" anchor="ctr" bIns="91425" lIns="91425" spcFirstLastPara="1" rIns="91425" wrap="square" tIns="91425">
            <a:noAutofit/>
          </a:bodyPr>
          <a:lstStyle/>
          <a:p>
            <a:pPr indent="0" lvl="0" marL="0" marR="0" rtl="0" algn="l">
              <a:lnSpc>
                <a:spcPct val="110000"/>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The price deviat between 10 and 40€ per months.</a:t>
            </a:r>
            <a:endParaRPr b="0" i="0" sz="1700" u="none" cap="none" strike="noStrike">
              <a:solidFill>
                <a:srgbClr val="000000"/>
              </a:solidFill>
              <a:latin typeface="Montserrat SemiBold"/>
              <a:ea typeface="Montserrat SemiBold"/>
              <a:cs typeface="Montserrat SemiBold"/>
              <a:sym typeface="Montserrat SemiBold"/>
            </a:endParaRPr>
          </a:p>
        </p:txBody>
      </p:sp>
      <p:pic>
        <p:nvPicPr>
          <p:cNvPr id="319" name="Google Shape;319;p40"/>
          <p:cNvPicPr preferRelativeResize="0"/>
          <p:nvPr/>
        </p:nvPicPr>
        <p:blipFill rotWithShape="1">
          <a:blip r:embed="rId3">
            <a:alphaModFix/>
          </a:blip>
          <a:srcRect b="0" l="0" r="0" t="0"/>
          <a:stretch/>
        </p:blipFill>
        <p:spPr>
          <a:xfrm>
            <a:off x="3366530" y="790750"/>
            <a:ext cx="5434569" cy="4009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1"/>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25" name="Google Shape;325;p41"/>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Sources about Hamburg</a:t>
            </a:r>
            <a:endParaRPr b="0" i="0" sz="2700" u="none" cap="none" strike="noStrike">
              <a:solidFill>
                <a:schemeClr val="dk2"/>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300"/>
              <a:buFont typeface="Arial"/>
              <a:buNone/>
            </a:pPr>
            <a:r>
              <a:t/>
            </a:r>
            <a:endParaRPr b="0" i="0" sz="23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326" name="Google Shape;326;p41"/>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27" name="Google Shape;327;p41"/>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28" name="Google Shape;328;p41"/>
          <p:cNvSpPr txBox="1"/>
          <p:nvPr/>
        </p:nvSpPr>
        <p:spPr>
          <a:xfrm>
            <a:off x="4558325" y="790725"/>
            <a:ext cx="4215600" cy="4009800"/>
          </a:xfrm>
          <a:prstGeom prst="rect">
            <a:avLst/>
          </a:prstGeom>
          <a:noFill/>
          <a:ln>
            <a:noFill/>
          </a:ln>
        </p:spPr>
        <p:txBody>
          <a:bodyPr anchorCtr="0" anchor="ctr" bIns="91425" lIns="91425" spcFirstLastPara="1" rIns="91425" wrap="square" tIns="91425">
            <a:noAutofit/>
          </a:bodyPr>
          <a:lstStyle/>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3">
                  <a:extLst>
                    <a:ext uri="{A12FA001-AC4F-418D-AE19-62706E023703}">
                      <ahyp:hlinkClr val="tx"/>
                    </a:ext>
                  </a:extLst>
                </a:hlinkClick>
              </a:rPr>
              <a:t>https://www.immowelt.de/immobilienpreise/hamburg/wohnungspreise</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4">
                  <a:extLst>
                    <a:ext uri="{A12FA001-AC4F-418D-AE19-62706E023703}">
                      <ahyp:hlinkClr val="tx"/>
                    </a:ext>
                  </a:extLst>
                </a:hlinkClick>
              </a:rPr>
              <a:t>Q_II_11_j_20_HH.xlsx (live.com)</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5">
                  <a:extLst>
                    <a:ext uri="{A12FA001-AC4F-418D-AE19-62706E023703}">
                      <ahyp:hlinkClr val="tx"/>
                    </a:ext>
                  </a:extLst>
                </a:hlinkClick>
              </a:rPr>
              <a:t>Kl. Grasbrook, Hafen, Hamburg, Germany Air Pollution: Real-time Air Quality Index (aqicn.org)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6">
                  <a:extLst>
                    <a:ext uri="{A12FA001-AC4F-418D-AE19-62706E023703}">
                      <ahyp:hlinkClr val="tx"/>
                    </a:ext>
                  </a:extLst>
                </a:hlinkClick>
              </a:rPr>
              <a:t>Q_V_3_j21_HH.pdf (statistik-nord.de)</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7">
                  <a:extLst>
                    <a:ext uri="{A12FA001-AC4F-418D-AE19-62706E023703}">
                      <ahyp:hlinkClr val="tx"/>
                    </a:ext>
                  </a:extLst>
                </a:hlinkClick>
              </a:rPr>
              <a:t>StadtRAD Hamburg | Das smarte Bikesharing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8">
                  <a:extLst>
                    <a:ext uri="{A12FA001-AC4F-418D-AE19-62706E023703}">
                      <ahyp:hlinkClr val="tx"/>
                    </a:ext>
                  </a:extLst>
                </a:hlinkClick>
              </a:rPr>
              <a:t>https://de.wikipedia.org/wiki/Bezirk_Hamburg-Mitte</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9">
                  <a:extLst>
                    <a:ext uri="{A12FA001-AC4F-418D-AE19-62706E023703}">
                      <ahyp:hlinkClr val="tx"/>
                    </a:ext>
                  </a:extLst>
                </a:hlinkClick>
              </a:rPr>
              <a:t>https://www.google.de/maps/search/Altona-Elbhang,+Hamburg/@53.5665311,9.8997434,11.75z?entry=ttu</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0">
                  <a:extLst>
                    <a:ext uri="{A12FA001-AC4F-418D-AE19-62706E023703}">
                      <ahyp:hlinkClr val="tx"/>
                    </a:ext>
                  </a:extLst>
                </a:hlinkClick>
              </a:rPr>
              <a:t>https://en.wikipedia.org/wiki/Hamburg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1">
                  <a:extLst>
                    <a:ext uri="{A12FA001-AC4F-418D-AE19-62706E023703}">
                      <ahyp:hlinkClr val="tx"/>
                    </a:ext>
                  </a:extLst>
                </a:hlinkClick>
              </a:rPr>
              <a:t>Balance of the bicycle market in Germany for 2023 | ebike blog (ebike24.com)</a:t>
            </a:r>
            <a:endParaRPr b="0" i="0" sz="12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chemeClr val="dk1"/>
              </a:buClr>
              <a:buSzPts val="1200"/>
              <a:buFont typeface="Montserrat"/>
              <a:buChar char="●"/>
            </a:pPr>
            <a:r>
              <a:rPr b="0" i="0" lang="en" sz="1100" u="sng" cap="none" strike="noStrike">
                <a:solidFill>
                  <a:schemeClr val="hlink"/>
                </a:solidFill>
                <a:latin typeface="Montserrat"/>
                <a:ea typeface="Montserrat"/>
                <a:cs typeface="Montserrat"/>
                <a:sym typeface="Montserrat"/>
                <a:hlinkClick r:id="rId12"/>
              </a:rPr>
              <a:t>Swobbee Battery rental / charging infrastructure for micromobility</a:t>
            </a:r>
            <a:endParaRPr b="0" i="0" sz="1200" u="sng" cap="none" strike="noStrike">
              <a:solidFill>
                <a:schemeClr val="accent2"/>
              </a:solidFill>
              <a:latin typeface="Montserrat"/>
              <a:ea typeface="Montserrat"/>
              <a:cs typeface="Montserrat"/>
              <a:sym typeface="Montserrat"/>
            </a:endParaRPr>
          </a:p>
        </p:txBody>
      </p:sp>
      <p:sp>
        <p:nvSpPr>
          <p:cNvPr id="329" name="Google Shape;329;p41"/>
          <p:cNvSpPr txBox="1"/>
          <p:nvPr/>
        </p:nvSpPr>
        <p:spPr>
          <a:xfrm>
            <a:off x="342900" y="790750"/>
            <a:ext cx="4215600" cy="4009800"/>
          </a:xfrm>
          <a:prstGeom prst="rect">
            <a:avLst/>
          </a:prstGeom>
          <a:noFill/>
          <a:ln>
            <a:noFill/>
          </a:ln>
        </p:spPr>
        <p:txBody>
          <a:bodyPr anchorCtr="0" anchor="ctr" bIns="91425" lIns="91425" spcFirstLastPara="1" rIns="91425" wrap="square" tIns="91425">
            <a:noAutofit/>
          </a:bodyPr>
          <a:lstStyle/>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3">
                  <a:extLst>
                    <a:ext uri="{A12FA001-AC4F-418D-AE19-62706E023703}">
                      <ahyp:hlinkClr val="tx"/>
                    </a:ext>
                  </a:extLst>
                </a:hlinkClick>
              </a:rPr>
              <a:t>https://www.statistik-nord.de/fileadmin/maps/Stadtteil_Profile_2022/atlas.html</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4">
                  <a:extLst>
                    <a:ext uri="{A12FA001-AC4F-418D-AE19-62706E023703}">
                      <ahyp:hlinkClr val="tx"/>
                    </a:ext>
                  </a:extLst>
                </a:hlinkClick>
              </a:rPr>
              <a:t>https://justreal.ru/articles/rayony-gamburga/</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5">
                  <a:extLst>
                    <a:ext uri="{A12FA001-AC4F-418D-AE19-62706E023703}">
                      <ahyp:hlinkClr val="tx"/>
                    </a:ext>
                  </a:extLst>
                </a:hlinkClick>
              </a:rPr>
              <a:t>https://realting.com/germany/hamburg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6">
                  <a:extLst>
                    <a:ext uri="{A12FA001-AC4F-418D-AE19-62706E023703}">
                      <ahyp:hlinkClr val="tx"/>
                    </a:ext>
                  </a:extLst>
                </a:hlinkClick>
              </a:rPr>
              <a:t>Swobbee Battery rental / charging infrastructure for micromobility</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7">
                  <a:extLst>
                    <a:ext uri="{A12FA001-AC4F-418D-AE19-62706E023703}">
                      <ahyp:hlinkClr val="tx"/>
                    </a:ext>
                  </a:extLst>
                </a:hlinkClick>
              </a:rPr>
              <a:t>https://propimo.com/en/german/r/free-and-hanseatic-city-of-hamburg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8">
                  <a:extLst>
                    <a:ext uri="{A12FA001-AC4F-418D-AE19-62706E023703}">
                      <ahyp:hlinkClr val="tx"/>
                    </a:ext>
                  </a:extLst>
                </a:hlinkClick>
              </a:rPr>
              <a:t>https://geoln.com/property/germany/hamburg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19">
                  <a:extLst>
                    <a:ext uri="{A12FA001-AC4F-418D-AE19-62706E023703}">
                      <ahyp:hlinkClr val="tx"/>
                    </a:ext>
                  </a:extLst>
                </a:hlinkClick>
              </a:rPr>
              <a:t>https://ew-realestate.com/?s=Hamburg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20">
                  <a:extLst>
                    <a:ext uri="{A12FA001-AC4F-418D-AE19-62706E023703}">
                      <ahyp:hlinkClr val="tx"/>
                    </a:ext>
                  </a:extLst>
                </a:hlinkClick>
              </a:rPr>
              <a:t>https://geoln.com/real-estate/germany/hamburg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21">
                  <a:extLst>
                    <a:ext uri="{A12FA001-AC4F-418D-AE19-62706E023703}">
                      <ahyp:hlinkClr val="tx"/>
                    </a:ext>
                  </a:extLst>
                </a:hlinkClick>
              </a:rPr>
              <a:t>https://geoln.com/germany/hamburg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22">
                  <a:extLst>
                    <a:ext uri="{A12FA001-AC4F-418D-AE19-62706E023703}">
                      <ahyp:hlinkClr val="tx"/>
                    </a:ext>
                  </a:extLst>
                </a:hlinkClick>
              </a:rPr>
              <a:t>https://realting.com/germany/hamburg</a:t>
            </a:r>
            <a:endParaRPr b="0" i="0" sz="1100" u="sng" cap="none" strike="noStrike">
              <a:solidFill>
                <a:schemeClr val="accent2"/>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141414"/>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23">
                  <a:extLst>
                    <a:ext uri="{A12FA001-AC4F-418D-AE19-62706E023703}">
                      <ahyp:hlinkClr val="tx"/>
                    </a:ext>
                  </a:extLst>
                </a:hlinkClick>
              </a:rPr>
              <a:t>https://estate-service24.de/catalog/zhilaya-nedvizhimost/flats-apartments/kvartiry-v-gamburge/</a:t>
            </a:r>
            <a:endParaRPr b="0" i="0" sz="1200" u="none" cap="none" strike="noStrike">
              <a:solidFill>
                <a:srgbClr val="000000"/>
              </a:solidFill>
              <a:latin typeface="Montserrat"/>
              <a:ea typeface="Montserrat"/>
              <a:cs typeface="Montserrat"/>
              <a:sym typeface="Montserrat"/>
            </a:endParaRPr>
          </a:p>
          <a:p>
            <a:pPr indent="-304800" lvl="0" marL="457200" marR="0" rtl="0" algn="l">
              <a:lnSpc>
                <a:spcPct val="115000"/>
              </a:lnSpc>
              <a:spcBef>
                <a:spcPts val="0"/>
              </a:spcBef>
              <a:spcAft>
                <a:spcPts val="0"/>
              </a:spcAft>
              <a:buClr>
                <a:srgbClr val="000000"/>
              </a:buClr>
              <a:buSzPts val="1200"/>
              <a:buFont typeface="Montserrat"/>
              <a:buChar char="●"/>
            </a:pPr>
            <a:r>
              <a:rPr b="0" i="0" lang="en" sz="1100" u="sng" cap="none" strike="noStrike">
                <a:solidFill>
                  <a:schemeClr val="accent2"/>
                </a:solidFill>
                <a:latin typeface="Montserrat"/>
                <a:ea typeface="Montserrat"/>
                <a:cs typeface="Montserrat"/>
                <a:sym typeface="Montserrat"/>
                <a:hlinkClick r:id="rId24">
                  <a:extLst>
                    <a:ext uri="{A12FA001-AC4F-418D-AE19-62706E023703}">
                      <ahyp:hlinkClr val="tx"/>
                    </a:ext>
                  </a:extLst>
                </a:hlinkClick>
              </a:rPr>
              <a:t>https://propimo.com/en/german/r/free-and-hanseatic-city-of-hamburg/f/flats</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2"/>
          <p:cNvSpPr txBox="1"/>
          <p:nvPr>
            <p:ph type="title"/>
          </p:nvPr>
        </p:nvSpPr>
        <p:spPr>
          <a:xfrm>
            <a:off x="311700" y="89300"/>
            <a:ext cx="8520600" cy="663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2800"/>
              <a:buNone/>
            </a:pPr>
            <a:r>
              <a:rPr i="1" lang="en" sz="2500">
                <a:solidFill>
                  <a:srgbClr val="0E0E0E"/>
                </a:solidFill>
              </a:rPr>
              <a:t>Scenarios for changes</a:t>
            </a:r>
            <a:endParaRPr sz="2500"/>
          </a:p>
        </p:txBody>
      </p:sp>
      <p:pic>
        <p:nvPicPr>
          <p:cNvPr id="335" name="Google Shape;335;p42"/>
          <p:cNvPicPr preferRelativeResize="0"/>
          <p:nvPr/>
        </p:nvPicPr>
        <p:blipFill rotWithShape="1">
          <a:blip r:embed="rId3">
            <a:alphaModFix/>
          </a:blip>
          <a:srcRect b="0" l="0" r="0" t="11948"/>
          <a:stretch/>
        </p:blipFill>
        <p:spPr>
          <a:xfrm>
            <a:off x="342900" y="1597450"/>
            <a:ext cx="8458199" cy="3203150"/>
          </a:xfrm>
          <a:prstGeom prst="rect">
            <a:avLst/>
          </a:prstGeom>
          <a:noFill/>
          <a:ln>
            <a:noFill/>
          </a:ln>
        </p:spPr>
      </p:pic>
      <p:sp>
        <p:nvSpPr>
          <p:cNvPr id="336" name="Google Shape;336;p42"/>
          <p:cNvSpPr/>
          <p:nvPr/>
        </p:nvSpPr>
        <p:spPr>
          <a:xfrm>
            <a:off x="894200" y="1441050"/>
            <a:ext cx="170100" cy="110700"/>
          </a:xfrm>
          <a:prstGeom prst="rect">
            <a:avLst/>
          </a:prstGeom>
          <a:solidFill>
            <a:srgbClr val="00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37" name="Google Shape;337;p42"/>
          <p:cNvSpPr/>
          <p:nvPr/>
        </p:nvSpPr>
        <p:spPr>
          <a:xfrm>
            <a:off x="3229475" y="1441050"/>
            <a:ext cx="170100" cy="110700"/>
          </a:xfrm>
          <a:prstGeom prst="rect">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338" name="Google Shape;338;p42"/>
          <p:cNvSpPr txBox="1"/>
          <p:nvPr/>
        </p:nvSpPr>
        <p:spPr>
          <a:xfrm rot="-5400000">
            <a:off x="-155225" y="2804700"/>
            <a:ext cx="10791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2"/>
                </a:solidFill>
                <a:latin typeface="Montserrat"/>
                <a:ea typeface="Montserrat"/>
                <a:cs typeface="Montserrat"/>
                <a:sym typeface="Montserrat"/>
              </a:rPr>
              <a:t>Percentage</a:t>
            </a:r>
            <a:endParaRPr b="0" i="0" sz="1100" u="none" cap="none" strike="noStrike">
              <a:solidFill>
                <a:schemeClr val="dk2"/>
              </a:solidFill>
              <a:latin typeface="Montserrat"/>
              <a:ea typeface="Montserrat"/>
              <a:cs typeface="Montserrat"/>
              <a:sym typeface="Montserrat"/>
            </a:endParaRPr>
          </a:p>
        </p:txBody>
      </p:sp>
      <p:sp>
        <p:nvSpPr>
          <p:cNvPr id="339" name="Google Shape;339;p42"/>
          <p:cNvSpPr txBox="1"/>
          <p:nvPr/>
        </p:nvSpPr>
        <p:spPr>
          <a:xfrm>
            <a:off x="1033350" y="1303950"/>
            <a:ext cx="2505300" cy="38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2"/>
                </a:solidFill>
                <a:latin typeface="Montserrat"/>
                <a:ea typeface="Montserrat"/>
                <a:cs typeface="Montserrat"/>
                <a:sym typeface="Montserrat"/>
              </a:rPr>
              <a:t>Current Situation</a:t>
            </a:r>
            <a:endParaRPr b="0" i="0" sz="1300" u="none" cap="none" strike="noStrike">
              <a:solidFill>
                <a:schemeClr val="dk2"/>
              </a:solidFill>
              <a:latin typeface="Montserrat"/>
              <a:ea typeface="Montserrat"/>
              <a:cs typeface="Montserrat"/>
              <a:sym typeface="Montserrat"/>
            </a:endParaRPr>
          </a:p>
        </p:txBody>
      </p:sp>
      <p:sp>
        <p:nvSpPr>
          <p:cNvPr id="340" name="Google Shape;340;p42"/>
          <p:cNvSpPr txBox="1"/>
          <p:nvPr/>
        </p:nvSpPr>
        <p:spPr>
          <a:xfrm>
            <a:off x="3345225" y="1303950"/>
            <a:ext cx="2098800" cy="38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2"/>
                </a:solidFill>
                <a:latin typeface="Montserrat"/>
                <a:ea typeface="Montserrat"/>
                <a:cs typeface="Montserrat"/>
                <a:sym typeface="Montserrat"/>
              </a:rPr>
              <a:t>Improved Situation</a:t>
            </a:r>
            <a:endParaRPr b="0" i="0" sz="1300" u="none" cap="none" strike="noStrike">
              <a:solidFill>
                <a:schemeClr val="dk2"/>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0"/>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88" name="Google Shape;88;p10"/>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
              <a:buFont typeface="Arial"/>
              <a:buNone/>
            </a:pPr>
            <a:r>
              <a:rPr b="0" i="0" lang="en" sz="2500" u="none" cap="none" strike="noStrike">
                <a:solidFill>
                  <a:schemeClr val="dk1"/>
                </a:solidFill>
                <a:latin typeface="Montserrat SemiBold"/>
                <a:ea typeface="Montserrat SemiBold"/>
                <a:cs typeface="Montserrat SemiBold"/>
                <a:sym typeface="Montserrat SemiBold"/>
              </a:rPr>
              <a:t>GNI per capita </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89" name="Google Shape;89;p10"/>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90" name="Google Shape;90;p10"/>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91" name="Google Shape;91;p10"/>
          <p:cNvSpPr txBox="1"/>
          <p:nvPr/>
        </p:nvSpPr>
        <p:spPr>
          <a:xfrm>
            <a:off x="342900" y="753300"/>
            <a:ext cx="1943100" cy="4047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Montserrat SemiBold"/>
                <a:ea typeface="Montserrat SemiBold"/>
                <a:cs typeface="Montserrat SemiBold"/>
                <a:sym typeface="Montserrat SemiBold"/>
              </a:rPr>
              <a:t>GNI per capita </a:t>
            </a:r>
            <a:r>
              <a:rPr b="0" i="0" lang="en" sz="1400" u="none" cap="none" strike="noStrike">
                <a:solidFill>
                  <a:srgbClr val="141414"/>
                </a:solidFill>
                <a:latin typeface="Montserrat SemiBold"/>
                <a:ea typeface="Montserrat SemiBold"/>
                <a:cs typeface="Montserrat SemiBold"/>
                <a:sym typeface="Montserrat SemiBold"/>
              </a:rPr>
              <a:t>($)</a:t>
            </a:r>
            <a:r>
              <a:rPr b="0" i="0" lang="en" sz="1400" u="none" cap="none" strike="noStrike">
                <a:solidFill>
                  <a:schemeClr val="dk1"/>
                </a:solidFill>
                <a:latin typeface="Montserrat SemiBold"/>
                <a:ea typeface="Montserrat SemiBold"/>
                <a:cs typeface="Montserrat SemiBold"/>
                <a:sym typeface="Montserrat SemiBold"/>
              </a:rPr>
              <a:t> is for Turkey.</a:t>
            </a:r>
            <a:endParaRPr b="0" i="0" sz="1400" u="none" cap="none" strike="noStrike">
              <a:solidFill>
                <a:schemeClr val="dk1"/>
              </a:solidFill>
              <a:latin typeface="Montserrat SemiBold"/>
              <a:ea typeface="Montserrat SemiBold"/>
              <a:cs typeface="Montserrat SemiBold"/>
              <a:sym typeface="Montserrat SemiBold"/>
            </a:endParaRPr>
          </a:p>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Montserrat SemiBold"/>
                <a:ea typeface="Montserrat SemiBold"/>
                <a:cs typeface="Montserrat SemiBold"/>
                <a:sym typeface="Montserrat SemiBold"/>
              </a:rPr>
              <a:t>It is unstable.</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92" name="Google Shape;92;p10"/>
          <p:cNvPicPr preferRelativeResize="0"/>
          <p:nvPr/>
        </p:nvPicPr>
        <p:blipFill rotWithShape="1">
          <a:blip r:embed="rId3">
            <a:alphaModFix/>
          </a:blip>
          <a:srcRect b="0" l="0" r="0" t="0"/>
          <a:stretch/>
        </p:blipFill>
        <p:spPr>
          <a:xfrm>
            <a:off x="2286000" y="790750"/>
            <a:ext cx="6515100" cy="4009800"/>
          </a:xfrm>
          <a:prstGeom prst="rect">
            <a:avLst/>
          </a:prstGeom>
          <a:noFill/>
          <a:ln>
            <a:noFill/>
          </a:ln>
        </p:spPr>
      </p:pic>
      <p:sp>
        <p:nvSpPr>
          <p:cNvPr id="93" name="Google Shape;93;p10"/>
          <p:cNvSpPr txBox="1"/>
          <p:nvPr/>
        </p:nvSpPr>
        <p:spPr>
          <a:xfrm>
            <a:off x="337800" y="4446600"/>
            <a:ext cx="19533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Antalya | Tableau Public</a:t>
            </a:r>
            <a:endParaRPr b="0" i="0" sz="1800" u="none" cap="none" strike="noStrike">
              <a:solidFill>
                <a:schemeClr val="dk2"/>
              </a:solidFill>
              <a:latin typeface="Inter"/>
              <a:ea typeface="Inter"/>
              <a:cs typeface="Inter"/>
              <a:sym typeface="Inte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1"/>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99" name="Google Shape;99;p11"/>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Government agencies</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00" name="Google Shape;100;p11"/>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01" name="Google Shape;101;p11"/>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02" name="Google Shape;102;p11"/>
          <p:cNvSpPr txBox="1"/>
          <p:nvPr/>
        </p:nvSpPr>
        <p:spPr>
          <a:xfrm>
            <a:off x="6172625" y="753300"/>
            <a:ext cx="2628600" cy="4047300"/>
          </a:xfrm>
          <a:prstGeom prst="rect">
            <a:avLst/>
          </a:prstGeom>
          <a:noFill/>
          <a:ln>
            <a:noFill/>
          </a:ln>
        </p:spPr>
        <p:txBody>
          <a:bodyPr anchorCtr="0" anchor="ctr" bIns="91425" lIns="91425" spcFirstLastPara="1" rIns="91425" wrap="square" tIns="91425">
            <a:noAutofit/>
          </a:bodyPr>
          <a:lstStyle/>
          <a:p>
            <a:pPr indent="0" lvl="0" marL="0" marR="0" rtl="0" algn="l">
              <a:lnSpc>
                <a:spcPct val="100012"/>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Most of the Government agencies are located near the coast</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03" name="Google Shape;103;p11"/>
          <p:cNvSpPr txBox="1"/>
          <p:nvPr/>
        </p:nvSpPr>
        <p:spPr>
          <a:xfrm>
            <a:off x="6847800" y="4409100"/>
            <a:ext cx="19533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3"/>
              </a:rPr>
              <a:t>Antalya | Tableau Public</a:t>
            </a:r>
            <a:endParaRPr b="0" i="0" sz="1800" u="none" cap="none" strike="noStrike">
              <a:solidFill>
                <a:schemeClr val="dk2"/>
              </a:solidFill>
              <a:latin typeface="Inter"/>
              <a:ea typeface="Inter"/>
              <a:cs typeface="Inter"/>
              <a:sym typeface="Inter"/>
            </a:endParaRPr>
          </a:p>
        </p:txBody>
      </p:sp>
      <p:pic>
        <p:nvPicPr>
          <p:cNvPr id="104" name="Google Shape;104;p11"/>
          <p:cNvPicPr preferRelativeResize="0"/>
          <p:nvPr/>
        </p:nvPicPr>
        <p:blipFill rotWithShape="1">
          <a:blip r:embed="rId4">
            <a:alphaModFix/>
          </a:blip>
          <a:srcRect b="0" l="0" r="0" t="0"/>
          <a:stretch/>
        </p:blipFill>
        <p:spPr>
          <a:xfrm>
            <a:off x="342900" y="790750"/>
            <a:ext cx="5829725" cy="4009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2"/>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10" name="Google Shape;110;p12"/>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E-bike routes</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11" name="Google Shape;111;p12"/>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12" name="Google Shape;112;p12"/>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13" name="Google Shape;113;p12"/>
          <p:cNvSpPr txBox="1"/>
          <p:nvPr/>
        </p:nvSpPr>
        <p:spPr>
          <a:xfrm>
            <a:off x="342900" y="790750"/>
            <a:ext cx="3059400" cy="4009800"/>
          </a:xfrm>
          <a:prstGeom prst="rect">
            <a:avLst/>
          </a:prstGeom>
          <a:noFill/>
          <a:ln>
            <a:noFill/>
          </a:ln>
        </p:spPr>
        <p:txBody>
          <a:bodyPr anchorCtr="0" anchor="ctr" bIns="91425" lIns="91425" spcFirstLastPara="1" rIns="91425" wrap="square" tIns="91425">
            <a:noAutofit/>
          </a:bodyPr>
          <a:lstStyle/>
          <a:p>
            <a:pPr indent="0" lvl="0" marL="0" marR="0" rtl="0" algn="l">
              <a:lnSpc>
                <a:spcPct val="100012"/>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All e-bike routes are located on the east of Antalya</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114" name="Google Shape;114;p12"/>
          <p:cNvPicPr preferRelativeResize="0"/>
          <p:nvPr/>
        </p:nvPicPr>
        <p:blipFill rotWithShape="1">
          <a:blip r:embed="rId3">
            <a:alphaModFix/>
          </a:blip>
          <a:srcRect b="0" l="0" r="0" t="0"/>
          <a:stretch/>
        </p:blipFill>
        <p:spPr>
          <a:xfrm>
            <a:off x="3402300" y="790750"/>
            <a:ext cx="5398801" cy="4009800"/>
          </a:xfrm>
          <a:prstGeom prst="rect">
            <a:avLst/>
          </a:prstGeom>
          <a:noFill/>
          <a:ln>
            <a:noFill/>
          </a:ln>
        </p:spPr>
      </p:pic>
      <p:sp>
        <p:nvSpPr>
          <p:cNvPr id="115" name="Google Shape;115;p12"/>
          <p:cNvSpPr txBox="1"/>
          <p:nvPr/>
        </p:nvSpPr>
        <p:spPr>
          <a:xfrm>
            <a:off x="342900" y="4446550"/>
            <a:ext cx="19533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Antalya | Tableau Public</a:t>
            </a:r>
            <a:endParaRPr b="0" i="0" sz="1800" u="none" cap="none" strike="noStrike">
              <a:solidFill>
                <a:schemeClr val="dk2"/>
              </a:solidFill>
              <a:latin typeface="Inter"/>
              <a:ea typeface="Inter"/>
              <a:cs typeface="Inter"/>
              <a:sym typeface="Inte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3"/>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21" name="Google Shape;121;p13"/>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Ideas</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22" name="Google Shape;122;p13"/>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23" name="Google Shape;123;p13"/>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24" name="Google Shape;124;p13"/>
          <p:cNvSpPr txBox="1"/>
          <p:nvPr/>
        </p:nvSpPr>
        <p:spPr>
          <a:xfrm>
            <a:off x="5611500" y="790750"/>
            <a:ext cx="3189600" cy="3972300"/>
          </a:xfrm>
          <a:prstGeom prst="rect">
            <a:avLst/>
          </a:prstGeom>
          <a:noFill/>
          <a:ln>
            <a:noFill/>
          </a:ln>
        </p:spPr>
        <p:txBody>
          <a:bodyPr anchorCtr="0" anchor="ctr" bIns="91425" lIns="91425" spcFirstLastPara="1" rIns="91425" wrap="square" tIns="91425">
            <a:noAutofit/>
          </a:bodyPr>
          <a:lstStyle/>
          <a:p>
            <a:pPr indent="0" lvl="0" marL="0" marR="0" rtl="0" algn="l">
              <a:lnSpc>
                <a:spcPct val="100012"/>
              </a:lnSpc>
              <a:spcBef>
                <a:spcPts val="0"/>
              </a:spcBef>
              <a:spcAft>
                <a:spcPts val="0"/>
              </a:spcAft>
              <a:buClr>
                <a:srgbClr val="000000"/>
              </a:buClr>
              <a:buSzPts val="1400"/>
              <a:buFont typeface="Arial"/>
              <a:buNone/>
            </a:pPr>
            <a:r>
              <a:rPr b="0" i="0" lang="en" sz="1400" u="none" cap="none" strike="noStrike">
                <a:solidFill>
                  <a:srgbClr val="141414"/>
                </a:solidFill>
                <a:latin typeface="Montserrat SemiBold"/>
                <a:ea typeface="Montserrat SemiBold"/>
                <a:cs typeface="Montserrat SemiBold"/>
                <a:sym typeface="Montserrat SemiBold"/>
              </a:rPr>
              <a:t>Possible places to set up station</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125" name="Google Shape;125;p13"/>
          <p:cNvPicPr preferRelativeResize="0"/>
          <p:nvPr/>
        </p:nvPicPr>
        <p:blipFill rotWithShape="1">
          <a:blip r:embed="rId3">
            <a:alphaModFix/>
          </a:blip>
          <a:srcRect b="0" l="0" r="0" t="0"/>
          <a:stretch/>
        </p:blipFill>
        <p:spPr>
          <a:xfrm>
            <a:off x="342900" y="790750"/>
            <a:ext cx="5268600" cy="3972350"/>
          </a:xfrm>
          <a:prstGeom prst="rect">
            <a:avLst/>
          </a:prstGeom>
          <a:noFill/>
          <a:ln>
            <a:noFill/>
          </a:ln>
        </p:spPr>
      </p:pic>
      <p:sp>
        <p:nvSpPr>
          <p:cNvPr id="126" name="Google Shape;126;p13"/>
          <p:cNvSpPr txBox="1"/>
          <p:nvPr/>
        </p:nvSpPr>
        <p:spPr>
          <a:xfrm>
            <a:off x="6847800" y="4409100"/>
            <a:ext cx="19533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4"/>
              </a:rPr>
              <a:t>Antalya | Tableau Public</a:t>
            </a:r>
            <a:endParaRPr b="0" i="0" sz="1800" u="none" cap="none" strike="noStrike">
              <a:solidFill>
                <a:schemeClr val="dk2"/>
              </a:solidFill>
              <a:latin typeface="Inter"/>
              <a:ea typeface="Inter"/>
              <a:cs typeface="Inter"/>
              <a:sym typeface="Inte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4"/>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32" name="Google Shape;132;p14"/>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2500"/>
              <a:buFont typeface="Arial"/>
              <a:buNone/>
            </a:pPr>
            <a:r>
              <a:rPr b="0" i="0" lang="en" sz="2500" u="none" cap="none" strike="noStrike">
                <a:solidFill>
                  <a:srgbClr val="141414"/>
                </a:solidFill>
                <a:latin typeface="Montserrat SemiBold"/>
                <a:ea typeface="Montserrat SemiBold"/>
                <a:cs typeface="Montserrat SemiBold"/>
                <a:sym typeface="Montserrat SemiBold"/>
              </a:rPr>
              <a:t>Sources about Antalya</a:t>
            </a:r>
            <a:endParaRPr b="0" i="0" sz="2700" u="none" cap="none" strike="noStrike">
              <a:solidFill>
                <a:schemeClr val="dk2"/>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300"/>
              <a:buFont typeface="Arial"/>
              <a:buNone/>
            </a:pPr>
            <a:r>
              <a:t/>
            </a:r>
            <a:endParaRPr b="0" i="0" sz="23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33" name="Google Shape;133;p14"/>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34" name="Google Shape;134;p14"/>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35" name="Google Shape;135;p14"/>
          <p:cNvSpPr txBox="1"/>
          <p:nvPr/>
        </p:nvSpPr>
        <p:spPr>
          <a:xfrm>
            <a:off x="342900" y="790750"/>
            <a:ext cx="8458200" cy="4009800"/>
          </a:xfrm>
          <a:prstGeom prst="rect">
            <a:avLst/>
          </a:prstGeom>
          <a:noFill/>
          <a:ln>
            <a:noFill/>
          </a:ln>
        </p:spPr>
        <p:txBody>
          <a:bodyPr anchorCtr="0" anchor="ctr" bIns="91425" lIns="91425" spcFirstLastPara="1" rIns="91425" wrap="square" tIns="91425">
            <a:noAutofit/>
          </a:bodyPr>
          <a:lstStyle/>
          <a:p>
            <a:pPr indent="-304800" lvl="0" marL="457200" marR="0" rtl="0" algn="l">
              <a:lnSpc>
                <a:spcPct val="115000"/>
              </a:lnSpc>
              <a:spcBef>
                <a:spcPts val="0"/>
              </a:spcBef>
              <a:spcAft>
                <a:spcPts val="0"/>
              </a:spcAft>
              <a:buClr>
                <a:srgbClr val="000000"/>
              </a:buClr>
              <a:buSzPts val="1200"/>
              <a:buFont typeface="Montserrat"/>
              <a:buChar char="●"/>
            </a:pPr>
            <a:r>
              <a:rPr b="0" i="0" lang="en" sz="1000" u="sng" cap="none" strike="noStrike">
                <a:solidFill>
                  <a:schemeClr val="hlink"/>
                </a:solidFill>
                <a:latin typeface="Arial"/>
                <a:ea typeface="Arial"/>
                <a:cs typeface="Arial"/>
                <a:sym typeface="Arial"/>
                <a:hlinkClick r:id="rId3"/>
              </a:rPr>
              <a:t>https://data.worldbank.org/indicator/NY.GNP.PCAP.CD?locations=TR</a:t>
            </a:r>
            <a:endParaRPr b="0" i="0" sz="1000" u="sng" cap="none" strike="noStrike">
              <a:solidFill>
                <a:schemeClr val="hlink"/>
              </a:solidFill>
              <a:latin typeface="Arial"/>
              <a:ea typeface="Arial"/>
              <a:cs typeface="Arial"/>
              <a:sym typeface="Arial"/>
            </a:endParaRPr>
          </a:p>
          <a:p>
            <a:pPr indent="-304800" lvl="0" marL="457200" marR="0" rtl="0" algn="l">
              <a:lnSpc>
                <a:spcPct val="115000"/>
              </a:lnSpc>
              <a:spcBef>
                <a:spcPts val="0"/>
              </a:spcBef>
              <a:spcAft>
                <a:spcPts val="0"/>
              </a:spcAft>
              <a:buClr>
                <a:srgbClr val="000000"/>
              </a:buClr>
              <a:buSzPts val="1200"/>
              <a:buFont typeface="Montserrat"/>
              <a:buChar char="●"/>
            </a:pPr>
            <a:r>
              <a:rPr b="0" i="0" lang="en" sz="1000" u="sng" cap="none" strike="noStrike">
                <a:solidFill>
                  <a:schemeClr val="hlink"/>
                </a:solidFill>
                <a:latin typeface="Arial"/>
                <a:ea typeface="Arial"/>
                <a:cs typeface="Arial"/>
                <a:sym typeface="Arial"/>
                <a:hlinkClick r:id="rId4"/>
              </a:rPr>
              <a:t>https://excursionmania.com/excursions/antalya-electric-bike-tour/</a:t>
            </a:r>
            <a:endParaRPr b="0" i="0" sz="1000" u="sng" cap="none" strike="noStrike">
              <a:solidFill>
                <a:schemeClr val="hlink"/>
              </a:solidFill>
              <a:latin typeface="Arial"/>
              <a:ea typeface="Arial"/>
              <a:cs typeface="Arial"/>
              <a:sym typeface="Arial"/>
            </a:endParaRPr>
          </a:p>
          <a:p>
            <a:pPr indent="-304800" lvl="0" marL="457200" marR="0" rtl="0" algn="l">
              <a:lnSpc>
                <a:spcPct val="115000"/>
              </a:lnSpc>
              <a:spcBef>
                <a:spcPts val="0"/>
              </a:spcBef>
              <a:spcAft>
                <a:spcPts val="0"/>
              </a:spcAft>
              <a:buClr>
                <a:srgbClr val="000000"/>
              </a:buClr>
              <a:buSzPts val="1200"/>
              <a:buFont typeface="Montserrat"/>
              <a:buChar char="●"/>
            </a:pPr>
            <a:r>
              <a:rPr b="0" i="0" lang="en" sz="1000" u="sng" cap="none" strike="noStrike">
                <a:solidFill>
                  <a:schemeClr val="hlink"/>
                </a:solidFill>
                <a:latin typeface="Arial"/>
                <a:ea typeface="Arial"/>
                <a:cs typeface="Arial"/>
                <a:sym typeface="Arial"/>
                <a:hlinkClick r:id="rId5"/>
              </a:rPr>
              <a:t>https://www.macrotrends.net/global-metrics/cities/22658/antalya/population#:~:text=The%20current%20metro%20area%20population,a%202.49%25%20increase%20from%202021.</a:t>
            </a:r>
            <a:endParaRPr b="0" i="0" sz="1000" u="sng" cap="none" strike="noStrike">
              <a:solidFill>
                <a:schemeClr val="hlink"/>
              </a:solidFill>
              <a:latin typeface="Arial"/>
              <a:ea typeface="Arial"/>
              <a:cs typeface="Arial"/>
              <a:sym typeface="Arial"/>
            </a:endParaRPr>
          </a:p>
          <a:p>
            <a:pPr indent="-304800" lvl="0" marL="457200" marR="0" rtl="0" algn="l">
              <a:lnSpc>
                <a:spcPct val="115000"/>
              </a:lnSpc>
              <a:spcBef>
                <a:spcPts val="0"/>
              </a:spcBef>
              <a:spcAft>
                <a:spcPts val="0"/>
              </a:spcAft>
              <a:buClr>
                <a:srgbClr val="000000"/>
              </a:buClr>
              <a:buSzPts val="1200"/>
              <a:buFont typeface="Montserrat"/>
              <a:buChar char="●"/>
            </a:pPr>
            <a:r>
              <a:rPr b="0" i="0" lang="en" sz="1000" u="sng" cap="none" strike="noStrike">
                <a:solidFill>
                  <a:schemeClr val="hlink"/>
                </a:solidFill>
                <a:latin typeface="Arial"/>
                <a:ea typeface="Arial"/>
                <a:cs typeface="Arial"/>
                <a:sym typeface="Arial"/>
                <a:hlinkClick r:id="rId6"/>
              </a:rPr>
              <a:t>https://www.wikiloc.com/wikiloc/map.do?sw=36.83616286525452%2C30.58106233365834&amp;ne=37.00578794704402%2C30.84473420865834&amp;act=118&amp;lfr=14&amp;page=1</a:t>
            </a:r>
            <a:endParaRPr b="0" i="0" sz="1000" u="sng" cap="none" strike="noStrike">
              <a:solidFill>
                <a:schemeClr val="hlink"/>
              </a:solidFill>
              <a:latin typeface="Arial"/>
              <a:ea typeface="Arial"/>
              <a:cs typeface="Arial"/>
              <a:sym typeface="Arial"/>
            </a:endParaRPr>
          </a:p>
          <a:p>
            <a:pPr indent="-304800" lvl="0" marL="457200" marR="0" rtl="0" algn="l">
              <a:lnSpc>
                <a:spcPct val="115000"/>
              </a:lnSpc>
              <a:spcBef>
                <a:spcPts val="0"/>
              </a:spcBef>
              <a:spcAft>
                <a:spcPts val="0"/>
              </a:spcAft>
              <a:buClr>
                <a:srgbClr val="000000"/>
              </a:buClr>
              <a:buSzPts val="1200"/>
              <a:buFont typeface="Montserrat"/>
              <a:buChar char="●"/>
            </a:pPr>
            <a:r>
              <a:rPr b="0" i="0" lang="en" sz="1000" u="sng" cap="none" strike="noStrike">
                <a:solidFill>
                  <a:schemeClr val="hlink"/>
                </a:solidFill>
                <a:latin typeface="Arial"/>
                <a:ea typeface="Arial"/>
                <a:cs typeface="Arial"/>
                <a:sym typeface="Arial"/>
                <a:hlinkClick r:id="rId7"/>
              </a:rPr>
              <a:t>https://www.google.com/maps/@36.8979091,30.6357038,12z?entry=ttu</a:t>
            </a:r>
            <a:endParaRPr b="0" i="0" sz="1000" u="sng" cap="none" strike="noStrike">
              <a:solidFill>
                <a:schemeClr val="hlink"/>
              </a:solidFill>
              <a:latin typeface="Arial"/>
              <a:ea typeface="Arial"/>
              <a:cs typeface="Arial"/>
              <a:sym typeface="Arial"/>
            </a:endParaRPr>
          </a:p>
          <a:p>
            <a:pPr indent="-304800" lvl="0" marL="457200" marR="0" rtl="0" algn="l">
              <a:lnSpc>
                <a:spcPct val="115000"/>
              </a:lnSpc>
              <a:spcBef>
                <a:spcPts val="0"/>
              </a:spcBef>
              <a:spcAft>
                <a:spcPts val="0"/>
              </a:spcAft>
              <a:buClr>
                <a:srgbClr val="000000"/>
              </a:buClr>
              <a:buSzPts val="1200"/>
              <a:buFont typeface="Montserrat"/>
              <a:buChar char="●"/>
            </a:pPr>
            <a:r>
              <a:rPr b="0" i="0" lang="en" sz="1000" u="sng" cap="none" strike="noStrike">
                <a:solidFill>
                  <a:schemeClr val="hlink"/>
                </a:solidFill>
                <a:latin typeface="Arial"/>
                <a:ea typeface="Arial"/>
                <a:cs typeface="Arial"/>
                <a:sym typeface="Arial"/>
                <a:hlinkClick r:id="rId8"/>
              </a:rPr>
              <a:t>https://www.google.de/maps/search/bike+rental+Antalya/@36.9536115,30.5795313,10.5z?entry=ttu</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p:nvPr/>
        </p:nvSpPr>
        <p:spPr>
          <a:xfrm>
            <a:off x="1148400" y="1049200"/>
            <a:ext cx="6847200" cy="34425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grpSp>
        <p:nvGrpSpPr>
          <p:cNvPr id="141" name="Google Shape;141;p24"/>
          <p:cNvGrpSpPr/>
          <p:nvPr/>
        </p:nvGrpSpPr>
        <p:grpSpPr>
          <a:xfrm>
            <a:off x="1647913" y="1596475"/>
            <a:ext cx="1190669" cy="316050"/>
            <a:chOff x="399512" y="1956725"/>
            <a:chExt cx="1042800" cy="316050"/>
          </a:xfrm>
        </p:grpSpPr>
        <p:sp>
          <p:nvSpPr>
            <p:cNvPr id="142" name="Google Shape;142;p24"/>
            <p:cNvSpPr/>
            <p:nvPr/>
          </p:nvSpPr>
          <p:spPr>
            <a:xfrm>
              <a:off x="399512" y="1963775"/>
              <a:ext cx="1042800" cy="309000"/>
            </a:xfrm>
            <a:prstGeom prst="roundRect">
              <a:avLst>
                <a:gd fmla="val 21626"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43" name="Google Shape;143;p24"/>
            <p:cNvSpPr txBox="1"/>
            <p:nvPr/>
          </p:nvSpPr>
          <p:spPr>
            <a:xfrm>
              <a:off x="466998" y="1956725"/>
              <a:ext cx="903600" cy="309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t/>
              </a:r>
              <a:endParaRPr b="0" i="0" sz="900" u="none" cap="none" strike="noStrike">
                <a:solidFill>
                  <a:schemeClr val="dk1"/>
                </a:solidFill>
                <a:latin typeface="Inter Light"/>
                <a:ea typeface="Inter Light"/>
                <a:cs typeface="Inter Light"/>
                <a:sym typeface="Inter Light"/>
              </a:endParaRPr>
            </a:p>
          </p:txBody>
        </p:sp>
      </p:grpSp>
      <p:sp>
        <p:nvSpPr>
          <p:cNvPr id="144" name="Google Shape;144;p24"/>
          <p:cNvSpPr txBox="1"/>
          <p:nvPr/>
        </p:nvSpPr>
        <p:spPr>
          <a:xfrm>
            <a:off x="1713925" y="3488550"/>
            <a:ext cx="5215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Inter"/>
                <a:ea typeface="Inter"/>
                <a:cs typeface="Inter"/>
                <a:sym typeface="Inter"/>
              </a:rPr>
              <a:t>Croatia</a:t>
            </a:r>
            <a:endParaRPr b="0" i="0" sz="1400" u="none" cap="none" strike="noStrike">
              <a:solidFill>
                <a:schemeClr val="dk1"/>
              </a:solidFill>
              <a:latin typeface="Inter"/>
              <a:ea typeface="Inter"/>
              <a:cs typeface="Inter"/>
              <a:sym typeface="Inter"/>
            </a:endParaRPr>
          </a:p>
        </p:txBody>
      </p:sp>
      <p:sp>
        <p:nvSpPr>
          <p:cNvPr id="145" name="Google Shape;145;p24"/>
          <p:cNvSpPr/>
          <p:nvPr/>
        </p:nvSpPr>
        <p:spPr>
          <a:xfrm>
            <a:off x="4427350" y="2531175"/>
            <a:ext cx="2249100" cy="2910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46" name="Google Shape;146;p24"/>
          <p:cNvSpPr txBox="1"/>
          <p:nvPr/>
        </p:nvSpPr>
        <p:spPr>
          <a:xfrm>
            <a:off x="1647925" y="2107000"/>
            <a:ext cx="5938500" cy="14778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3900"/>
              <a:buFont typeface="Arial"/>
              <a:buNone/>
            </a:pPr>
            <a:r>
              <a:rPr b="0" i="0" lang="en" sz="3900" u="none" cap="none" strike="noStrike">
                <a:solidFill>
                  <a:srgbClr val="141414"/>
                </a:solidFill>
                <a:latin typeface="Montserrat SemiBold"/>
                <a:ea typeface="Montserrat SemiBold"/>
                <a:cs typeface="Montserrat SemiBold"/>
                <a:sym typeface="Montserrat SemiBold"/>
              </a:rPr>
              <a:t>Dugopolje</a:t>
            </a:r>
            <a:endParaRPr b="0" i="0" sz="1600" u="none" cap="none" strike="noStrike">
              <a:solidFill>
                <a:schemeClr val="dk2"/>
              </a:solidFill>
              <a:latin typeface="Montserrat SemiBold"/>
              <a:ea typeface="Montserrat SemiBold"/>
              <a:cs typeface="Montserrat SemiBold"/>
              <a:sym typeface="Montserrat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52" name="Google Shape;152;p25"/>
          <p:cNvSpPr txBox="1"/>
          <p:nvPr/>
        </p:nvSpPr>
        <p:spPr>
          <a:xfrm>
            <a:off x="342900" y="218025"/>
            <a:ext cx="77958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rPr b="0" i="0" lang="en" sz="2300" u="none" cap="none" strike="noStrike">
                <a:solidFill>
                  <a:schemeClr val="dk1"/>
                </a:solidFill>
                <a:latin typeface="Montserrat SemiBold"/>
                <a:ea typeface="Montserrat SemiBold"/>
                <a:cs typeface="Montserrat SemiBold"/>
                <a:sym typeface="Montserrat SemiBold"/>
              </a:rPr>
              <a:t>Air Pollution </a:t>
            </a:r>
            <a:endParaRPr b="0" i="0" sz="25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sp>
        <p:nvSpPr>
          <p:cNvPr id="153" name="Google Shape;153;p25"/>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54" name="Google Shape;154;p25"/>
          <p:cNvSpPr/>
          <p:nvPr/>
        </p:nvSpPr>
        <p:spPr>
          <a:xfrm>
            <a:off x="342900" y="790750"/>
            <a:ext cx="8458200" cy="4009800"/>
          </a:xfrm>
          <a:prstGeom prst="roundRect">
            <a:avLst>
              <a:gd fmla="val 5479" name="adj"/>
            </a:avLst>
          </a:prstGeom>
          <a:solidFill>
            <a:srgbClr val="FFFFFF">
              <a:alpha val="44705"/>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Inter"/>
              <a:ea typeface="Inter"/>
              <a:cs typeface="Inter"/>
              <a:sym typeface="Inter"/>
            </a:endParaRPr>
          </a:p>
        </p:txBody>
      </p:sp>
      <p:sp>
        <p:nvSpPr>
          <p:cNvPr id="155" name="Google Shape;155;p25"/>
          <p:cNvSpPr txBox="1"/>
          <p:nvPr/>
        </p:nvSpPr>
        <p:spPr>
          <a:xfrm>
            <a:off x="342900" y="2510825"/>
            <a:ext cx="2717400" cy="2289900"/>
          </a:xfrm>
          <a:prstGeom prst="rect">
            <a:avLst/>
          </a:prstGeom>
          <a:noFill/>
          <a:ln>
            <a:noFill/>
          </a:ln>
        </p:spPr>
        <p:txBody>
          <a:bodyPr anchorCtr="0" anchor="t" bIns="91425" lIns="91425" spcFirstLastPara="1" rIns="91425" wrap="square" tIns="91425">
            <a:noAutofit/>
          </a:bodyPr>
          <a:lstStyle/>
          <a:p>
            <a:pPr indent="0" lvl="0" marL="0" marR="0" rtl="0" algn="l">
              <a:lnSpc>
                <a:spcPct val="100012"/>
              </a:lnSpc>
              <a:spcBef>
                <a:spcPts val="0"/>
              </a:spcBef>
              <a:spcAft>
                <a:spcPts val="0"/>
              </a:spcAft>
              <a:buClr>
                <a:srgbClr val="000000"/>
              </a:buClr>
              <a:buSzPts val="1400"/>
              <a:buFont typeface="Arial"/>
              <a:buNone/>
            </a:pPr>
            <a:r>
              <a:rPr b="0" i="0" lang="en" sz="1400" u="none" cap="none" strike="noStrike">
                <a:solidFill>
                  <a:schemeClr val="dk1"/>
                </a:solidFill>
                <a:latin typeface="Montserrat SemiBold"/>
                <a:ea typeface="Montserrat SemiBold"/>
                <a:cs typeface="Montserrat SemiBold"/>
                <a:sym typeface="Montserrat SemiBold"/>
              </a:rPr>
              <a:t>Kilotons of Co2 in Croatia from 2000 to 2020</a:t>
            </a:r>
            <a:endParaRPr b="0" i="0" sz="1100" u="none" cap="none" strike="noStrike">
              <a:solidFill>
                <a:srgbClr val="141414"/>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141414"/>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141414"/>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141414"/>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141414"/>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141414"/>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141414"/>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141414"/>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141414"/>
              </a:solidFill>
              <a:latin typeface="Inter"/>
              <a:ea typeface="Inter"/>
              <a:cs typeface="Inter"/>
              <a:sym typeface="Inter"/>
            </a:endParaRPr>
          </a:p>
          <a:p>
            <a:pPr indent="0" lvl="0" marL="0" marR="0" rtl="0" algn="l">
              <a:lnSpc>
                <a:spcPct val="110000"/>
              </a:lnSpc>
              <a:spcBef>
                <a:spcPts val="0"/>
              </a:spcBef>
              <a:spcAft>
                <a:spcPts val="0"/>
              </a:spcAft>
              <a:buClr>
                <a:srgbClr val="000000"/>
              </a:buClr>
              <a:buSzPts val="1100"/>
              <a:buFont typeface="Arial"/>
              <a:buNone/>
            </a:pPr>
            <a:r>
              <a:rPr b="0" i="0" lang="en" sz="1100" u="none" cap="none" strike="noStrike">
                <a:solidFill>
                  <a:srgbClr val="141414"/>
                </a:solidFill>
                <a:latin typeface="Inter"/>
                <a:ea typeface="Inter"/>
                <a:cs typeface="Inter"/>
                <a:sym typeface="Inter"/>
              </a:rPr>
              <a:t>We can see dynamic graphs here:</a:t>
            </a:r>
            <a:endParaRPr b="0" i="0" sz="1100" u="none" cap="none" strike="noStrike">
              <a:solidFill>
                <a:srgbClr val="141414"/>
              </a:solidFill>
              <a:latin typeface="Inter"/>
              <a:ea typeface="Inter"/>
              <a:cs typeface="Inter"/>
              <a:sym typeface="Inter"/>
            </a:endParaRPr>
          </a:p>
          <a:p>
            <a:pPr indent="0" lvl="0" marL="0" marR="0" rtl="0" algn="l">
              <a:lnSpc>
                <a:spcPct val="100000"/>
              </a:lnSpc>
              <a:spcBef>
                <a:spcPts val="0"/>
              </a:spcBef>
              <a:spcAft>
                <a:spcPts val="0"/>
              </a:spcAft>
              <a:buClr>
                <a:srgbClr val="000000"/>
              </a:buClr>
              <a:buSzPts val="1100"/>
              <a:buFont typeface="Arial"/>
              <a:buNone/>
            </a:pPr>
            <a:r>
              <a:rPr b="0" i="0" lang="en" sz="1100" u="sng" cap="none" strike="noStrike">
                <a:solidFill>
                  <a:schemeClr val="hlink"/>
                </a:solidFill>
                <a:latin typeface="Arial"/>
                <a:ea typeface="Arial"/>
                <a:cs typeface="Arial"/>
                <a:sym typeface="Arial"/>
                <a:hlinkClick r:id="rId3"/>
              </a:rPr>
              <a:t>Dugopolje | Tableau Public</a:t>
            </a:r>
            <a:endParaRPr b="0" i="0" sz="1100" u="none" cap="none" strike="noStrike">
              <a:solidFill>
                <a:srgbClr val="141414"/>
              </a:solidFill>
              <a:latin typeface="Montserrat SemiBold"/>
              <a:ea typeface="Montserrat SemiBold"/>
              <a:cs typeface="Montserrat SemiBold"/>
              <a:sym typeface="Montserrat SemiBold"/>
            </a:endParaRPr>
          </a:p>
          <a:p>
            <a:pPr indent="0" lvl="0" marL="0" marR="0" rtl="0" algn="l">
              <a:lnSpc>
                <a:spcPct val="100012"/>
              </a:lnSpc>
              <a:spcBef>
                <a:spcPts val="0"/>
              </a:spcBef>
              <a:spcAft>
                <a:spcPts val="0"/>
              </a:spcAft>
              <a:buClr>
                <a:srgbClr val="000000"/>
              </a:buClr>
              <a:buSzPts val="2800"/>
              <a:buFont typeface="Arial"/>
              <a:buNone/>
            </a:pPr>
            <a:r>
              <a:t/>
            </a:r>
            <a:endParaRPr b="0" i="0" sz="2800" u="none" cap="none" strike="noStrike">
              <a:solidFill>
                <a:srgbClr val="141414"/>
              </a:solidFill>
              <a:latin typeface="Montserrat SemiBold"/>
              <a:ea typeface="Montserrat SemiBold"/>
              <a:cs typeface="Montserrat SemiBold"/>
              <a:sym typeface="Montserrat SemiBold"/>
            </a:endParaRPr>
          </a:p>
        </p:txBody>
      </p:sp>
      <p:pic>
        <p:nvPicPr>
          <p:cNvPr id="156" name="Google Shape;156;p25"/>
          <p:cNvPicPr preferRelativeResize="0"/>
          <p:nvPr/>
        </p:nvPicPr>
        <p:blipFill rotWithShape="1">
          <a:blip r:embed="rId4">
            <a:alphaModFix/>
          </a:blip>
          <a:srcRect b="0" l="0" r="0" t="0"/>
          <a:stretch/>
        </p:blipFill>
        <p:spPr>
          <a:xfrm>
            <a:off x="3060300" y="790800"/>
            <a:ext cx="5740801" cy="4009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171919"/>
      </a:dk1>
      <a:lt1>
        <a:srgbClr val="F1F1F1"/>
      </a:lt1>
      <a:dk2>
        <a:srgbClr val="515161"/>
      </a:dk2>
      <a:lt2>
        <a:srgbClr val="FFFFFF"/>
      </a:lt2>
      <a:accent1>
        <a:srgbClr val="C4FD34"/>
      </a:accent1>
      <a:accent2>
        <a:srgbClr val="694FD3"/>
      </a:accent2>
      <a:accent3>
        <a:srgbClr val="C5C5D0"/>
      </a:accent3>
      <a:accent4>
        <a:srgbClr val="D2D4FF"/>
      </a:accent4>
      <a:accent5>
        <a:srgbClr val="FFFFFF"/>
      </a:accent5>
      <a:accent6>
        <a:srgbClr val="FFFFFF"/>
      </a:accent6>
      <a:hlink>
        <a:srgbClr val="694FD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